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72" r:id="rId3"/>
    <p:sldId id="260" r:id="rId4"/>
    <p:sldId id="273" r:id="rId5"/>
    <p:sldId id="261" r:id="rId6"/>
    <p:sldId id="274" r:id="rId7"/>
    <p:sldId id="275" r:id="rId8"/>
    <p:sldId id="257" r:id="rId9"/>
    <p:sldId id="258" r:id="rId10"/>
    <p:sldId id="259" r:id="rId11"/>
    <p:sldId id="263" r:id="rId12"/>
    <p:sldId id="264" r:id="rId13"/>
    <p:sldId id="265" r:id="rId14"/>
    <p:sldId id="266" r:id="rId15"/>
    <p:sldId id="267" r:id="rId16"/>
    <p:sldId id="268" r:id="rId17"/>
    <p:sldId id="269" r:id="rId18"/>
    <p:sldId id="276"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100"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183614D-EA2E-470E-A4BC-391FE47ECDC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733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26F01-8B93-4012-9A47-F58CE87227FC}" type="datetimeFigureOut">
              <a:rPr lang="en-US" smtClean="0"/>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2843704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8400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5769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1449222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158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8419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6123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70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52971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F26F01-8B93-4012-9A47-F58CE87227FC}" type="datetimeFigureOut">
              <a:rPr lang="en-US" smtClean="0"/>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83614D-EA2E-470E-A4BC-391FE47ECDC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15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26F01-8B93-4012-9A47-F58CE87227FC}" type="datetimeFigureOut">
              <a:rPr lang="en-US" smtClean="0"/>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217155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26F01-8B93-4012-9A47-F58CE87227FC}" type="datetimeFigureOut">
              <a:rPr lang="en-US" smtClean="0"/>
              <a:t>12/26/2021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83614D-EA2E-470E-A4BC-391FE47ECDC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569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26F01-8B93-4012-9A47-F58CE87227FC}" type="datetimeFigureOut">
              <a:rPr lang="en-US" smtClean="0"/>
              <a:t>12/26/2021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83614D-EA2E-470E-A4BC-391FE47ECD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84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26F01-8B93-4012-9A47-F58CE87227FC}" type="datetimeFigureOut">
              <a:rPr lang="en-US" smtClean="0"/>
              <a:t>12/26/2021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224048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26F01-8B93-4012-9A47-F58CE87227FC}" type="datetimeFigureOut">
              <a:rPr lang="en-US" smtClean="0"/>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83614D-EA2E-470E-A4BC-391FE47ECDC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32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F26F01-8B93-4012-9A47-F58CE87227FC}" type="datetimeFigureOut">
              <a:rPr lang="en-US" smtClean="0"/>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83614D-EA2E-470E-A4BC-391FE47ECDC2}" type="slidenum">
              <a:rPr lang="en-US" smtClean="0"/>
              <a:t>‹#›</a:t>
            </a:fld>
            <a:endParaRPr lang="en-US"/>
          </a:p>
        </p:txBody>
      </p:sp>
    </p:spTree>
    <p:extLst>
      <p:ext uri="{BB962C8B-B14F-4D97-AF65-F5344CB8AC3E}">
        <p14:creationId xmlns:p14="http://schemas.microsoft.com/office/powerpoint/2010/main" val="254174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F26F01-8B93-4012-9A47-F58CE87227FC}" type="datetimeFigureOut">
              <a:rPr lang="en-US" smtClean="0"/>
              <a:t>12/26/2021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83614D-EA2E-470E-A4BC-391FE47ECDC2}" type="slidenum">
              <a:rPr lang="en-US" smtClean="0"/>
              <a:t>‹#›</a:t>
            </a:fld>
            <a:endParaRPr lang="en-US"/>
          </a:p>
        </p:txBody>
      </p:sp>
    </p:spTree>
    <p:extLst>
      <p:ext uri="{BB962C8B-B14F-4D97-AF65-F5344CB8AC3E}">
        <p14:creationId xmlns:p14="http://schemas.microsoft.com/office/powerpoint/2010/main" val="365360206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0B36-78A0-4D51-BF93-5C04CB1DFF65}"/>
              </a:ext>
            </a:extLst>
          </p:cNvPr>
          <p:cNvSpPr>
            <a:spLocks noGrp="1"/>
          </p:cNvSpPr>
          <p:nvPr>
            <p:ph type="ctrTitle"/>
          </p:nvPr>
        </p:nvSpPr>
        <p:spPr>
          <a:xfrm>
            <a:off x="2173185" y="1739880"/>
            <a:ext cx="7845630" cy="1335829"/>
          </a:xfrm>
        </p:spPr>
        <p:txBody>
          <a:bodyPr>
            <a:normAutofit/>
          </a:bodyPr>
          <a:lstStyle/>
          <a:p>
            <a:r>
              <a:rPr lang="en-US" sz="4000" err="1">
                <a:latin typeface="Times New Roman" panose="02020603050405020304" pitchFamily="18" charset="0"/>
                <a:cs typeface="Times New Roman" panose="02020603050405020304" pitchFamily="18" charset="0"/>
              </a:rPr>
              <a:t>Ứng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dụng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học</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sâu</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tăng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cường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vào</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bài</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toán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điều</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khiển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tay</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máy</a:t>
            </a:r>
            <a:endParaRPr lang="en-US" sz="40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E52E27-C6A6-4A76-A386-FD44BBB94A79}"/>
              </a:ext>
            </a:extLst>
          </p:cNvPr>
          <p:cNvSpPr>
            <a:spLocks noGrp="1"/>
          </p:cNvSpPr>
          <p:nvPr>
            <p:ph type="subTitle" idx="1"/>
          </p:nvPr>
        </p:nvSpPr>
        <p:spPr>
          <a:xfrm>
            <a:off x="1262743" y="3729276"/>
            <a:ext cx="9144000" cy="1655762"/>
          </a:xfrm>
        </p:spPr>
        <p:txBody>
          <a:bodyPr>
            <a:normAutofit lnSpcReduction="10000"/>
          </a:bodyPr>
          <a:lstStyle/>
          <a:p>
            <a:r>
              <a:rPr lang="en-US" sz="2000">
                <a:latin typeface="Times New Roman" panose="02020603050405020304" pitchFamily="18" charset="0"/>
                <a:cs typeface="Times New Roman" panose="02020603050405020304" pitchFamily="18" charset="0"/>
              </a:rPr>
              <a:t>Nhóm 7:</a:t>
            </a:r>
          </a:p>
          <a:p>
            <a:r>
              <a:rPr lang="en-US" sz="2000">
                <a:latin typeface="Times New Roman" panose="02020603050405020304" pitchFamily="18" charset="0"/>
                <a:cs typeface="Times New Roman" panose="02020603050405020304" pitchFamily="18" charset="0"/>
              </a:rPr>
              <a:t>Nguyễn Thế Hưởng</a:t>
            </a:r>
          </a:p>
          <a:p>
            <a:r>
              <a:rPr lang="en-US" sz="2000">
                <a:latin typeface="Times New Roman" panose="02020603050405020304" pitchFamily="18" charset="0"/>
                <a:cs typeface="Times New Roman" panose="02020603050405020304" pitchFamily="18" charset="0"/>
              </a:rPr>
              <a:t>Trần Đức Sơn</a:t>
            </a:r>
          </a:p>
          <a:p>
            <a:r>
              <a:rPr lang="en-US" sz="2000">
                <a:latin typeface="Times New Roman" panose="02020603050405020304" pitchFamily="18" charset="0"/>
                <a:cs typeface="Times New Roman" panose="02020603050405020304" pitchFamily="18" charset="0"/>
              </a:rPr>
              <a:t>Vũ Duy Hưng</a:t>
            </a:r>
          </a:p>
        </p:txBody>
      </p:sp>
    </p:spTree>
    <p:extLst>
      <p:ext uri="{BB962C8B-B14F-4D97-AF65-F5344CB8AC3E}">
        <p14:creationId xmlns:p14="http://schemas.microsoft.com/office/powerpoint/2010/main" val="1365918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8E4-781E-4078-985C-9A0721E5FACF}"/>
              </a:ext>
            </a:extLst>
          </p:cNvPr>
          <p:cNvSpPr>
            <a:spLocks noGrp="1"/>
          </p:cNvSpPr>
          <p:nvPr>
            <p:ph type="title"/>
          </p:nvPr>
        </p:nvSpPr>
        <p:spPr>
          <a:xfrm>
            <a:off x="-2142504" y="1540273"/>
            <a:ext cx="9601196" cy="1303867"/>
          </a:xfrm>
        </p:spPr>
        <p:txBody>
          <a:bodyPr>
            <a:normAutofit/>
          </a:bodyPr>
          <a:lstStyle/>
          <a:p>
            <a:r>
              <a:rPr lang="en-US" sz="2000">
                <a:latin typeface="Times New Roman" panose="02020603050405020304" pitchFamily="18" charset="0"/>
                <a:cs typeface="Times New Roman" panose="02020603050405020304" pitchFamily="18" charset="0"/>
              </a:rPr>
              <a:t>c) Phương pháp sử dụng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8EDF12-7ABC-4339-B585-64374D49D510}"/>
                  </a:ext>
                </a:extLst>
              </p:cNvPr>
              <p:cNvSpPr>
                <a:spLocks noGrp="1"/>
              </p:cNvSpPr>
              <p:nvPr>
                <p:ph idx="1"/>
              </p:nvPr>
            </p:nvSpPr>
            <p:spPr>
              <a:xfrm>
                <a:off x="1295401" y="2556932"/>
                <a:ext cx="9601196" cy="3814180"/>
              </a:xfrm>
            </p:spPr>
            <p:txBody>
              <a:bodyPr>
                <a:normAutofit fontScale="25000" lnSpcReduction="20000"/>
              </a:bodyPr>
              <a:lstStyle/>
              <a:p>
                <a:r>
                  <a:rPr lang="en-US" sz="6400">
                    <a:latin typeface="Times New Roman" panose="02020603050405020304" pitchFamily="18" charset="0"/>
                    <a:cs typeface="Times New Roman" panose="02020603050405020304" pitchFamily="18" charset="0"/>
                  </a:rPr>
                  <a:t>Để robot có thể học và thực hiện nhiệm vụ nhóm sử dụng học sâu tăng cường dựa trên mạng học sâu đôi Q (Double deep Q network).</a:t>
                </a:r>
              </a:p>
              <a:p>
                <a:r>
                  <a:rPr lang="en-US" sz="6400">
                    <a:latin typeface="Times New Roman" panose="02020603050405020304" pitchFamily="18" charset="0"/>
                    <a:cs typeface="Times New Roman" panose="02020603050405020304" pitchFamily="18" charset="0"/>
                  </a:rPr>
                  <a:t>Tác tử: robot Kuka</a:t>
                </a:r>
              </a:p>
              <a:p>
                <a:r>
                  <a:rPr lang="en-US" sz="6400">
                    <a:latin typeface="Times New Roman" panose="02020603050405020304" pitchFamily="18" charset="0"/>
                    <a:cs typeface="Times New Roman" panose="02020603050405020304" pitchFamily="18" charset="0"/>
                  </a:rPr>
                  <a:t>Hành động: Di chuyển tay công tác theo 3 trục x,y,z và xoay tay kẹp.</a:t>
                </a:r>
              </a:p>
              <a:p>
                <a:r>
                  <a:rPr lang="en-US" sz="6400">
                    <a:latin typeface="Times New Roman" panose="02020603050405020304" pitchFamily="18" charset="0"/>
                    <a:cs typeface="Times New Roman" panose="02020603050405020304" pitchFamily="18" charset="0"/>
                  </a:rPr>
                  <a:t>Trạng thái: Vị trí của tay công tác trong môi trường làm việc robot.</a:t>
                </a:r>
              </a:p>
              <a:p>
                <a:r>
                  <a:rPr lang="en-US" sz="6400">
                    <a:latin typeface="Times New Roman" panose="02020603050405020304" pitchFamily="18" charset="0"/>
                    <a:cs typeface="Times New Roman" panose="02020603050405020304" pitchFamily="18" charset="0"/>
                  </a:rPr>
                  <a:t>Điểm thưởng: Dựa vào khoảng cách Euclid: d= </a:t>
                </a:r>
                <a14:m>
                  <m:oMath xmlns:m="http://schemas.openxmlformats.org/officeDocument/2006/math">
                    <m:rad>
                      <m:radPr>
                        <m:degHide m:val="on"/>
                        <m:ctrlPr>
                          <a:rPr lang="en-US" sz="6400" i="1" smtClean="0">
                            <a:latin typeface="Cambria Math" panose="02040503050406030204" pitchFamily="18" charset="0"/>
                            <a:cs typeface="Times New Roman" panose="02020603050405020304" pitchFamily="18" charset="0"/>
                          </a:rPr>
                        </m:ctrlPr>
                      </m:radPr>
                      <m:deg/>
                      <m:e>
                        <m:sSup>
                          <m:sSupPr>
                            <m:ctrlPr>
                              <a:rPr lang="en-US" sz="6400" i="1" smtClean="0">
                                <a:latin typeface="Cambria Math" panose="02040503050406030204" pitchFamily="18" charset="0"/>
                                <a:cs typeface="Times New Roman" panose="02020603050405020304" pitchFamily="18" charset="0"/>
                              </a:rPr>
                            </m:ctrlPr>
                          </m:sSupPr>
                          <m:e>
                            <m:r>
                              <a:rPr lang="en-US" sz="6400" b="0" i="1" smtClean="0">
                                <a:latin typeface="Cambria Math" panose="02040503050406030204" pitchFamily="18" charset="0"/>
                                <a:cs typeface="Times New Roman" panose="02020603050405020304" pitchFamily="18" charset="0"/>
                              </a:rPr>
                              <m:t>(</m:t>
                            </m:r>
                            <m:sSub>
                              <m:sSubPr>
                                <m:ctrlPr>
                                  <a:rPr lang="en-US" sz="6400" i="1">
                                    <a:latin typeface="Cambria Math" panose="02040503050406030204" pitchFamily="18" charset="0"/>
                                    <a:cs typeface="Times New Roman" panose="02020603050405020304" pitchFamily="18" charset="0"/>
                                  </a:rPr>
                                </m:ctrlPr>
                              </m:sSubPr>
                              <m:e>
                                <m:r>
                                  <a:rPr lang="en-US" sz="6400" i="1">
                                    <a:latin typeface="Cambria Math" panose="02040503050406030204" pitchFamily="18" charset="0"/>
                                    <a:cs typeface="Times New Roman" panose="02020603050405020304" pitchFamily="18" charset="0"/>
                                  </a:rPr>
                                  <m:t>𝑥</m:t>
                                </m:r>
                              </m:e>
                              <m:sub>
                                <m:r>
                                  <a:rPr lang="en-US" sz="6400" i="1">
                                    <a:latin typeface="Cambria Math" panose="02040503050406030204" pitchFamily="18" charset="0"/>
                                    <a:cs typeface="Times New Roman" panose="02020603050405020304" pitchFamily="18" charset="0"/>
                                  </a:rPr>
                                  <m:t>𝑜</m:t>
                                </m:r>
                              </m:sub>
                            </m:sSub>
                            <m:r>
                              <a:rPr lang="en-US" sz="6400" i="1">
                                <a:latin typeface="Cambria Math" panose="02040503050406030204" pitchFamily="18" charset="0"/>
                                <a:cs typeface="Times New Roman" panose="02020603050405020304" pitchFamily="18" charset="0"/>
                              </a:rPr>
                              <m:t>−</m:t>
                            </m:r>
                            <m:sSub>
                              <m:sSubPr>
                                <m:ctrlPr>
                                  <a:rPr lang="en-US" sz="6400" i="1">
                                    <a:latin typeface="Cambria Math" panose="02040503050406030204" pitchFamily="18" charset="0"/>
                                    <a:cs typeface="Times New Roman" panose="02020603050405020304" pitchFamily="18" charset="0"/>
                                  </a:rPr>
                                </m:ctrlPr>
                              </m:sSubPr>
                              <m:e>
                                <m:r>
                                  <a:rPr lang="en-US" sz="6400" i="1">
                                    <a:latin typeface="Cambria Math" panose="02040503050406030204" pitchFamily="18" charset="0"/>
                                    <a:cs typeface="Times New Roman" panose="02020603050405020304" pitchFamily="18" charset="0"/>
                                  </a:rPr>
                                  <m:t>𝑥</m:t>
                                </m:r>
                              </m:e>
                              <m:sub>
                                <m:r>
                                  <a:rPr lang="en-US" sz="6400" i="1">
                                    <a:latin typeface="Cambria Math" panose="02040503050406030204" pitchFamily="18" charset="0"/>
                                    <a:cs typeface="Times New Roman" panose="02020603050405020304" pitchFamily="18" charset="0"/>
                                  </a:rPr>
                                  <m:t>𝑔</m:t>
                                </m:r>
                              </m:sub>
                            </m:sSub>
                            <m:r>
                              <a:rPr lang="en-US" sz="6400" b="0" i="1" smtClean="0">
                                <a:latin typeface="Cambria Math" panose="02040503050406030204" pitchFamily="18" charset="0"/>
                                <a:cs typeface="Times New Roman" panose="02020603050405020304" pitchFamily="18" charset="0"/>
                              </a:rPr>
                              <m:t>)</m:t>
                            </m:r>
                          </m:e>
                          <m:sup>
                            <m:r>
                              <a:rPr lang="en-US" sz="6400" b="0" i="1" smtClean="0">
                                <a:latin typeface="Cambria Math" panose="02040503050406030204" pitchFamily="18" charset="0"/>
                                <a:cs typeface="Times New Roman" panose="02020603050405020304" pitchFamily="18" charset="0"/>
                              </a:rPr>
                              <m:t>2</m:t>
                            </m:r>
                          </m:sup>
                        </m:sSup>
                        <m:r>
                          <a:rPr lang="en-US" sz="6400" b="0" i="1" smtClean="0">
                            <a:latin typeface="Cambria Math" panose="02040503050406030204" pitchFamily="18" charset="0"/>
                            <a:cs typeface="Times New Roman" panose="02020603050405020304" pitchFamily="18" charset="0"/>
                          </a:rPr>
                          <m:t>+</m:t>
                        </m:r>
                        <m:sSup>
                          <m:sSupPr>
                            <m:ctrlPr>
                              <a:rPr lang="en-US" sz="6400" i="1">
                                <a:latin typeface="Cambria Math" panose="02040503050406030204" pitchFamily="18" charset="0"/>
                                <a:cs typeface="Times New Roman" panose="02020603050405020304" pitchFamily="18" charset="0"/>
                              </a:rPr>
                            </m:ctrlPr>
                          </m:sSupPr>
                          <m:e>
                            <m:r>
                              <a:rPr lang="en-US" sz="6400" i="1">
                                <a:latin typeface="Cambria Math" panose="02040503050406030204" pitchFamily="18" charset="0"/>
                                <a:cs typeface="Times New Roman" panose="02020603050405020304" pitchFamily="18" charset="0"/>
                              </a:rPr>
                              <m:t>(</m:t>
                            </m:r>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𝑦</m:t>
                                </m:r>
                              </m:e>
                              <m:sub>
                                <m:r>
                                  <a:rPr lang="en-US" sz="6400" i="1">
                                    <a:latin typeface="Cambria Math" panose="02040503050406030204" pitchFamily="18" charset="0"/>
                                    <a:cs typeface="Times New Roman" panose="02020603050405020304" pitchFamily="18" charset="0"/>
                                  </a:rPr>
                                  <m:t>𝑜</m:t>
                                </m:r>
                              </m:sub>
                            </m:sSub>
                            <m:r>
                              <a:rPr lang="en-US" sz="6400" i="1">
                                <a:latin typeface="Cambria Math" panose="02040503050406030204" pitchFamily="18" charset="0"/>
                                <a:cs typeface="Times New Roman" panose="02020603050405020304" pitchFamily="18" charset="0"/>
                              </a:rPr>
                              <m:t>−</m:t>
                            </m:r>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𝑦</m:t>
                                </m:r>
                              </m:e>
                              <m:sub>
                                <m:r>
                                  <a:rPr lang="en-US" sz="6400" i="1">
                                    <a:latin typeface="Cambria Math" panose="02040503050406030204" pitchFamily="18" charset="0"/>
                                    <a:cs typeface="Times New Roman" panose="02020603050405020304" pitchFamily="18" charset="0"/>
                                  </a:rPr>
                                  <m:t>𝑔</m:t>
                                </m:r>
                              </m:sub>
                            </m:sSub>
                            <m:r>
                              <a:rPr lang="en-US" sz="6400" i="1">
                                <a:latin typeface="Cambria Math" panose="02040503050406030204" pitchFamily="18" charset="0"/>
                                <a:cs typeface="Times New Roman" panose="02020603050405020304" pitchFamily="18" charset="0"/>
                              </a:rPr>
                              <m:t>)</m:t>
                            </m:r>
                          </m:e>
                          <m:sup>
                            <m:r>
                              <a:rPr lang="en-US" sz="6400" i="1">
                                <a:latin typeface="Cambria Math" panose="02040503050406030204" pitchFamily="18" charset="0"/>
                                <a:cs typeface="Times New Roman" panose="02020603050405020304" pitchFamily="18" charset="0"/>
                              </a:rPr>
                              <m:t>2</m:t>
                            </m:r>
                          </m:sup>
                        </m:sSup>
                        <m:r>
                          <a:rPr lang="en-US" sz="6400" b="0" i="1" smtClean="0">
                            <a:latin typeface="Cambria Math" panose="02040503050406030204" pitchFamily="18" charset="0"/>
                            <a:cs typeface="Times New Roman" panose="02020603050405020304" pitchFamily="18" charset="0"/>
                          </a:rPr>
                          <m:t>+</m:t>
                        </m:r>
                        <m:sSup>
                          <m:sSupPr>
                            <m:ctrlPr>
                              <a:rPr lang="en-US" sz="6400" i="1">
                                <a:latin typeface="Cambria Math" panose="02040503050406030204" pitchFamily="18" charset="0"/>
                                <a:cs typeface="Times New Roman" panose="02020603050405020304" pitchFamily="18" charset="0"/>
                              </a:rPr>
                            </m:ctrlPr>
                          </m:sSupPr>
                          <m:e>
                            <m:r>
                              <a:rPr lang="en-US" sz="6400" i="1">
                                <a:latin typeface="Cambria Math" panose="02040503050406030204" pitchFamily="18" charset="0"/>
                                <a:cs typeface="Times New Roman" panose="02020603050405020304" pitchFamily="18" charset="0"/>
                              </a:rPr>
                              <m:t>(</m:t>
                            </m:r>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𝑧</m:t>
                                </m:r>
                              </m:e>
                              <m:sub>
                                <m:r>
                                  <a:rPr lang="en-US" sz="6400" i="1">
                                    <a:latin typeface="Cambria Math" panose="02040503050406030204" pitchFamily="18" charset="0"/>
                                    <a:cs typeface="Times New Roman" panose="02020603050405020304" pitchFamily="18" charset="0"/>
                                  </a:rPr>
                                  <m:t>𝑜</m:t>
                                </m:r>
                              </m:sub>
                            </m:sSub>
                            <m:r>
                              <a:rPr lang="en-US" sz="6400" i="1">
                                <a:latin typeface="Cambria Math" panose="02040503050406030204" pitchFamily="18" charset="0"/>
                                <a:cs typeface="Times New Roman" panose="02020603050405020304" pitchFamily="18" charset="0"/>
                              </a:rPr>
                              <m:t>−</m:t>
                            </m:r>
                            <m:sSub>
                              <m:sSubPr>
                                <m:ctrlPr>
                                  <a:rPr lang="en-US" sz="6400" i="1" smtClean="0">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𝑧</m:t>
                                </m:r>
                              </m:e>
                              <m:sub>
                                <m:r>
                                  <a:rPr lang="en-US" sz="6400" i="1">
                                    <a:latin typeface="Cambria Math" panose="02040503050406030204" pitchFamily="18" charset="0"/>
                                    <a:cs typeface="Times New Roman" panose="02020603050405020304" pitchFamily="18" charset="0"/>
                                  </a:rPr>
                                  <m:t>𝑔</m:t>
                                </m:r>
                              </m:sub>
                            </m:sSub>
                            <m:r>
                              <a:rPr lang="en-US" sz="6400" i="1">
                                <a:latin typeface="Cambria Math" panose="02040503050406030204" pitchFamily="18" charset="0"/>
                                <a:cs typeface="Times New Roman" panose="02020603050405020304" pitchFamily="18" charset="0"/>
                              </a:rPr>
                              <m:t>)</m:t>
                            </m:r>
                          </m:e>
                          <m:sup>
                            <m:r>
                              <a:rPr lang="en-US" sz="6400" i="1">
                                <a:latin typeface="Cambria Math" panose="02040503050406030204" pitchFamily="18" charset="0"/>
                                <a:cs typeface="Times New Roman" panose="02020603050405020304" pitchFamily="18" charset="0"/>
                              </a:rPr>
                              <m:t>2</m:t>
                            </m:r>
                          </m:sup>
                        </m:sSup>
                      </m:e>
                    </m:rad>
                  </m:oMath>
                </a14:m>
                <a:r>
                  <a:rPr lang="en-US" sz="6400">
                    <a:latin typeface="Times New Roman" panose="02020603050405020304" pitchFamily="18" charset="0"/>
                    <a:cs typeface="Times New Roman" panose="02020603050405020304" pitchFamily="18" charset="0"/>
                  </a:rPr>
                  <a:t> .</a:t>
                </a:r>
              </a:p>
              <a:p>
                <a:pPr marL="457200" lvl="1" indent="0">
                  <a:buNone/>
                </a:pPr>
                <a:r>
                  <a:rPr lang="en-US" sz="6400">
                    <a:latin typeface="Times New Roman" panose="02020603050405020304" pitchFamily="18" charset="0"/>
                    <a:cs typeface="Times New Roman" panose="02020603050405020304" pitchFamily="18" charset="0"/>
                  </a:rPr>
                  <a:t>                                                                         Với (</a:t>
                </a:r>
                <a14:m>
                  <m:oMath xmlns:m="http://schemas.openxmlformats.org/officeDocument/2006/math">
                    <m:sSub>
                      <m:sSubPr>
                        <m:ctrlPr>
                          <a:rPr lang="en-US" sz="6400" i="1" smtClean="0">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𝑥</m:t>
                        </m:r>
                      </m:e>
                      <m:sub>
                        <m:r>
                          <a:rPr lang="en-US" sz="6400" b="0" i="1" smtClean="0">
                            <a:latin typeface="Cambria Math" panose="02040503050406030204" pitchFamily="18" charset="0"/>
                            <a:cs typeface="Times New Roman" panose="02020603050405020304" pitchFamily="18" charset="0"/>
                          </a:rPr>
                          <m:t>𝑜</m:t>
                        </m:r>
                      </m:sub>
                    </m:sSub>
                    <m:r>
                      <a:rPr lang="en-US" sz="6400" b="0" i="1" smtClean="0">
                        <a:latin typeface="Cambria Math" panose="02040503050406030204" pitchFamily="18" charset="0"/>
                        <a:cs typeface="Times New Roman" panose="02020603050405020304" pitchFamily="18" charset="0"/>
                      </a:rPr>
                      <m:t>,</m:t>
                    </m:r>
                  </m:oMath>
                </a14:m>
                <a:r>
                  <a:rPr lang="en-US" sz="6400">
                    <a:cs typeface="Times New Roman" panose="02020603050405020304" pitchFamily="18" charset="0"/>
                  </a:rPr>
                  <a:t> </a:t>
                </a:r>
                <a14:m>
                  <m:oMath xmlns:m="http://schemas.openxmlformats.org/officeDocument/2006/math">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𝑦</m:t>
                        </m:r>
                      </m:e>
                      <m:sub>
                        <m:r>
                          <a:rPr lang="en-US" sz="6400" i="1">
                            <a:latin typeface="Cambria Math" panose="02040503050406030204" pitchFamily="18" charset="0"/>
                            <a:cs typeface="Times New Roman" panose="02020603050405020304" pitchFamily="18" charset="0"/>
                          </a:rPr>
                          <m:t>𝑜</m:t>
                        </m:r>
                      </m:sub>
                    </m:sSub>
                  </m:oMath>
                </a14:m>
                <a:r>
                  <a:rPr lang="en-US" sz="6400">
                    <a:latin typeface="Times New Roman" panose="02020603050405020304" pitchFamily="18" charset="0"/>
                    <a:cs typeface="Times New Roman" panose="02020603050405020304" pitchFamily="18" charset="0"/>
                  </a:rPr>
                  <a:t>,</a:t>
                </a:r>
                <a:r>
                  <a:rPr lang="en-US" sz="6400">
                    <a:cs typeface="Times New Roman" panose="02020603050405020304" pitchFamily="18" charset="0"/>
                  </a:rPr>
                  <a:t> </a:t>
                </a:r>
                <a14:m>
                  <m:oMath xmlns:m="http://schemas.openxmlformats.org/officeDocument/2006/math">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𝑧</m:t>
                        </m:r>
                      </m:e>
                      <m:sub>
                        <m:r>
                          <a:rPr lang="en-US" sz="6400" i="1">
                            <a:latin typeface="Cambria Math" panose="02040503050406030204" pitchFamily="18" charset="0"/>
                            <a:cs typeface="Times New Roman" panose="02020603050405020304" pitchFamily="18" charset="0"/>
                          </a:rPr>
                          <m:t>𝑜</m:t>
                        </m:r>
                      </m:sub>
                    </m:sSub>
                  </m:oMath>
                </a14:m>
                <a:r>
                  <a:rPr lang="en-US" sz="6400">
                    <a:latin typeface="Times New Roman" panose="02020603050405020304" pitchFamily="18" charset="0"/>
                    <a:cs typeface="Times New Roman" panose="02020603050405020304" pitchFamily="18" charset="0"/>
                  </a:rPr>
                  <a:t>) là tọa độ của vật gắp.</a:t>
                </a:r>
              </a:p>
              <a:p>
                <a:pPr marL="457200" lvl="1" indent="0">
                  <a:buNone/>
                </a:pPr>
                <a:r>
                  <a:rPr lang="en-US" sz="64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400" i="1" smtClean="0">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𝑥</m:t>
                        </m:r>
                      </m:e>
                      <m:sub>
                        <m:r>
                          <a:rPr lang="en-US" sz="6400" b="0" i="1" smtClean="0">
                            <a:latin typeface="Cambria Math" panose="02040503050406030204" pitchFamily="18" charset="0"/>
                            <a:cs typeface="Times New Roman" panose="02020603050405020304" pitchFamily="18" charset="0"/>
                          </a:rPr>
                          <m:t>𝑔</m:t>
                        </m:r>
                      </m:sub>
                    </m:sSub>
                    <m:r>
                      <a:rPr lang="en-US" sz="6400" b="0" i="1" smtClean="0">
                        <a:latin typeface="Cambria Math" panose="02040503050406030204" pitchFamily="18" charset="0"/>
                        <a:cs typeface="Times New Roman" panose="02020603050405020304" pitchFamily="18" charset="0"/>
                      </a:rPr>
                      <m:t>,</m:t>
                    </m:r>
                  </m:oMath>
                </a14:m>
                <a:r>
                  <a:rPr lang="en-US" sz="6400">
                    <a:cs typeface="Times New Roman" panose="02020603050405020304" pitchFamily="18" charset="0"/>
                  </a:rPr>
                  <a:t> </a:t>
                </a:r>
                <a14:m>
                  <m:oMath xmlns:m="http://schemas.openxmlformats.org/officeDocument/2006/math">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𝑦</m:t>
                        </m:r>
                      </m:e>
                      <m:sub>
                        <m:r>
                          <a:rPr lang="en-US" sz="6400" b="0" i="1" smtClean="0">
                            <a:latin typeface="Cambria Math" panose="02040503050406030204" pitchFamily="18" charset="0"/>
                            <a:cs typeface="Times New Roman" panose="02020603050405020304" pitchFamily="18" charset="0"/>
                          </a:rPr>
                          <m:t>𝑔</m:t>
                        </m:r>
                      </m:sub>
                    </m:sSub>
                  </m:oMath>
                </a14:m>
                <a:r>
                  <a:rPr lang="en-US" sz="6400">
                    <a:latin typeface="Times New Roman" panose="02020603050405020304" pitchFamily="18" charset="0"/>
                    <a:cs typeface="Times New Roman" panose="02020603050405020304" pitchFamily="18" charset="0"/>
                  </a:rPr>
                  <a:t>,</a:t>
                </a:r>
                <a:r>
                  <a:rPr lang="en-US" sz="6400">
                    <a:cs typeface="Times New Roman" panose="02020603050405020304" pitchFamily="18" charset="0"/>
                  </a:rPr>
                  <a:t> </a:t>
                </a:r>
                <a14:m>
                  <m:oMath xmlns:m="http://schemas.openxmlformats.org/officeDocument/2006/math">
                    <m:sSub>
                      <m:sSubPr>
                        <m:ctrlPr>
                          <a:rPr lang="en-US" sz="6400" i="1">
                            <a:latin typeface="Cambria Math" panose="02040503050406030204" pitchFamily="18" charset="0"/>
                            <a:cs typeface="Times New Roman" panose="02020603050405020304" pitchFamily="18" charset="0"/>
                          </a:rPr>
                        </m:ctrlPr>
                      </m:sSubPr>
                      <m:e>
                        <m:r>
                          <a:rPr lang="en-US" sz="6400" b="0" i="1" smtClean="0">
                            <a:latin typeface="Cambria Math" panose="02040503050406030204" pitchFamily="18" charset="0"/>
                            <a:cs typeface="Times New Roman" panose="02020603050405020304" pitchFamily="18" charset="0"/>
                          </a:rPr>
                          <m:t>𝑧</m:t>
                        </m:r>
                      </m:e>
                      <m:sub>
                        <m:r>
                          <a:rPr lang="en-US" sz="6400" b="0" i="1" smtClean="0">
                            <a:latin typeface="Cambria Math" panose="02040503050406030204" pitchFamily="18" charset="0"/>
                            <a:cs typeface="Times New Roman" panose="02020603050405020304" pitchFamily="18" charset="0"/>
                          </a:rPr>
                          <m:t>𝑔</m:t>
                        </m:r>
                      </m:sub>
                    </m:sSub>
                  </m:oMath>
                </a14:m>
                <a:r>
                  <a:rPr lang="en-US" sz="6400">
                    <a:latin typeface="Times New Roman" panose="02020603050405020304" pitchFamily="18" charset="0"/>
                    <a:cs typeface="Times New Roman" panose="02020603050405020304" pitchFamily="18" charset="0"/>
                  </a:rPr>
                  <a:t>)  là tọa độ tay kẹp của robot.</a:t>
                </a:r>
              </a:p>
              <a:p>
                <a:pPr marL="457200" lvl="1" indent="0">
                  <a:buNone/>
                </a:pPr>
                <a:r>
                  <a:rPr lang="en-US" sz="6400">
                    <a:latin typeface="Times New Roman" panose="02020603050405020304" pitchFamily="18" charset="0"/>
                    <a:cs typeface="Times New Roman" panose="02020603050405020304" pitchFamily="18" charset="0"/>
                  </a:rPr>
                  <a:t>		Nếu d &gt; 0.05: R= -2*d.</a:t>
                </a:r>
              </a:p>
              <a:p>
                <a:pPr marL="457200" lvl="1" indent="0">
                  <a:buNone/>
                </a:pPr>
                <a:r>
                  <a:rPr lang="en-US" sz="6400">
                    <a:latin typeface="Times New Roman" panose="02020603050405020304" pitchFamily="18" charset="0"/>
                    <a:cs typeface="Times New Roman" panose="02020603050405020304" pitchFamily="18" charset="0"/>
                  </a:rPr>
                  <a:t>		        d &lt; 0.05: R=3-2*d.</a:t>
                </a:r>
              </a:p>
              <a:p>
                <a:pPr marL="457200" lvl="1" indent="0">
                  <a:buNone/>
                </a:pPr>
                <a:r>
                  <a:rPr lang="en-US" sz="6400">
                    <a:latin typeface="Times New Roman" panose="02020603050405020304" pitchFamily="18" charset="0"/>
                    <a:cs typeface="Times New Roman" panose="02020603050405020304" pitchFamily="18" charset="0"/>
                  </a:rPr>
                  <a:t>		        robot kẹp được vật: R=R+1.</a:t>
                </a:r>
              </a:p>
              <a:p>
                <a:pPr marL="3657600" lvl="8" indent="0">
                  <a:buNone/>
                </a:pPr>
                <a:r>
                  <a:rPr lang="en-US" sz="2000">
                    <a:latin typeface="Times New Roman" panose="02020603050405020304" pitchFamily="18" charset="0"/>
                    <a:cs typeface="Times New Roman" panose="02020603050405020304" pitchFamily="18" charset="0"/>
                  </a:rPr>
                  <a:t>                                 </a:t>
                </a:r>
              </a:p>
              <a:p>
                <a:pPr lvl="8"/>
                <a:endParaRPr lang="en-US" sz="100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68EDF12-7ABC-4339-B585-64374D49D510}"/>
                  </a:ext>
                </a:extLst>
              </p:cNvPr>
              <p:cNvSpPr>
                <a:spLocks noGrp="1" noRot="1" noChangeAspect="1" noMove="1" noResize="1" noEditPoints="1" noAdjustHandles="1" noChangeArrowheads="1" noChangeShapeType="1" noTextEdit="1"/>
              </p:cNvSpPr>
              <p:nvPr>
                <p:ph idx="1"/>
              </p:nvPr>
            </p:nvSpPr>
            <p:spPr>
              <a:xfrm>
                <a:off x="1295401" y="2556932"/>
                <a:ext cx="9601196" cy="3814180"/>
              </a:xfrm>
              <a:blipFill>
                <a:blip r:embed="rId2"/>
                <a:stretch>
                  <a:fillRect l="-445" t="-2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8D1D5FC-4977-4995-80F3-1DA1C0EBE8DB}"/>
              </a:ext>
            </a:extLst>
          </p:cNvPr>
          <p:cNvSpPr txBox="1"/>
          <p:nvPr/>
        </p:nvSpPr>
        <p:spPr>
          <a:xfrm>
            <a:off x="4643251" y="921074"/>
            <a:ext cx="708956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3. Triển khai chương trình</a:t>
            </a:r>
            <a:endParaRPr lang="en-US" sz="2400"/>
          </a:p>
        </p:txBody>
      </p:sp>
    </p:spTree>
    <p:extLst>
      <p:ext uri="{BB962C8B-B14F-4D97-AF65-F5344CB8AC3E}">
        <p14:creationId xmlns:p14="http://schemas.microsoft.com/office/powerpoint/2010/main" val="37323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636FE-BACB-461B-A037-F20DEB0840B7}"/>
              </a:ext>
            </a:extLst>
          </p:cNvPr>
          <p:cNvSpPr>
            <a:spLocks noGrp="1"/>
          </p:cNvSpPr>
          <p:nvPr>
            <p:ph idx="1"/>
          </p:nvPr>
        </p:nvSpPr>
        <p:spPr>
          <a:xfrm>
            <a:off x="885701" y="1303111"/>
            <a:ext cx="10515600" cy="4351338"/>
          </a:xfrm>
        </p:spPr>
        <p:txBody>
          <a:bodyPr>
            <a:normAutofit/>
          </a:bodyPr>
          <a:lstStyle/>
          <a:p>
            <a:pPr marL="0" indent="0">
              <a:buNone/>
            </a:pPr>
            <a:endParaRPr lang="en-US" sz="20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Giải thuật cho mạng DDQN:</a:t>
            </a:r>
          </a:p>
          <a:p>
            <a:pPr marL="0" indent="0">
              <a:buNone/>
            </a:pPr>
            <a:r>
              <a:rPr lang="en-US" sz="200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E7705DCF-F3DF-4E48-B87C-706EA9D28996}"/>
              </a:ext>
            </a:extLst>
          </p:cNvPr>
          <p:cNvPicPr>
            <a:picLocks noChangeAspect="1"/>
          </p:cNvPicPr>
          <p:nvPr/>
        </p:nvPicPr>
        <p:blipFill>
          <a:blip r:embed="rId2"/>
          <a:stretch>
            <a:fillRect/>
          </a:stretch>
        </p:blipFill>
        <p:spPr>
          <a:xfrm>
            <a:off x="2278471" y="2505694"/>
            <a:ext cx="7813188" cy="3586348"/>
          </a:xfrm>
          <a:prstGeom prst="rect">
            <a:avLst/>
          </a:prstGeom>
        </p:spPr>
      </p:pic>
      <p:sp>
        <p:nvSpPr>
          <p:cNvPr id="5" name="TextBox 4">
            <a:extLst>
              <a:ext uri="{FF2B5EF4-FFF2-40B4-BE49-F238E27FC236}">
                <a16:creationId xmlns:a16="http://schemas.microsoft.com/office/drawing/2014/main" id="{B43A32F0-CC45-463A-8211-CB91FD0D38B0}"/>
              </a:ext>
            </a:extLst>
          </p:cNvPr>
          <p:cNvSpPr txBox="1"/>
          <p:nvPr/>
        </p:nvSpPr>
        <p:spPr>
          <a:xfrm>
            <a:off x="4435433" y="921074"/>
            <a:ext cx="708956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3. Triển khai chương trình</a:t>
            </a:r>
            <a:endParaRPr lang="en-US" sz="2400"/>
          </a:p>
        </p:txBody>
      </p:sp>
    </p:spTree>
    <p:extLst>
      <p:ext uri="{BB962C8B-B14F-4D97-AF65-F5344CB8AC3E}">
        <p14:creationId xmlns:p14="http://schemas.microsoft.com/office/powerpoint/2010/main" val="212212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577BA-1B2D-4716-BF15-99C9D12DFBCC}"/>
              </a:ext>
            </a:extLst>
          </p:cNvPr>
          <p:cNvSpPr>
            <a:spLocks noGrp="1"/>
          </p:cNvSpPr>
          <p:nvPr>
            <p:ph idx="1"/>
          </p:nvPr>
        </p:nvSpPr>
        <p:spPr/>
        <p:txBody>
          <a:bodyPr>
            <a:normAutofit/>
          </a:bodyPr>
          <a:lstStyle/>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Các tham số huấn luyện:</a:t>
            </a:r>
          </a:p>
          <a:p>
            <a:pPr marL="0" indent="0">
              <a:buNone/>
            </a:pPr>
            <a:r>
              <a:rPr lang="en-US" sz="200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93AA35-6206-4BCA-A04A-ADC8FA81115C}"/>
                  </a:ext>
                </a:extLst>
              </p:cNvPr>
              <p:cNvSpPr txBox="1"/>
              <p:nvPr/>
            </p:nvSpPr>
            <p:spPr>
              <a:xfrm>
                <a:off x="2901536" y="5030062"/>
                <a:ext cx="6388925" cy="9426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𝛼</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𝛾</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d>
                        </m:e>
                      </m:d>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a:effectLst/>
                  <a:latin typeface="Georgia" panose="02040502050405020303" pitchFamily="18" charset="0"/>
                  <a:ea typeface="Calibri" panose="020F0502020204030204" pitchFamily="34"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Hành động thực hiện = Hành động(maxQ) với xác suất </a:t>
                </a:r>
                <a14:m>
                  <m:oMath xmlns:m="http://schemas.openxmlformats.org/officeDocument/2006/math">
                    <m:r>
                      <a:rPr lang="en-US" sz="1800" smtClean="0">
                        <a:effectLst/>
                        <a:latin typeface="Cambria Math" panose="02040503050406030204" pitchFamily="18" charset="0"/>
                      </a:rPr>
                      <m:t>𝜀</m:t>
                    </m:r>
                  </m:oMath>
                </a14:m>
                <a:r>
                  <a:rPr lang="en-US" sz="1600">
                    <a:effectLst/>
                    <a:latin typeface="Times New Roman" panose="02020603050405020304" pitchFamily="18" charset="0"/>
                    <a:ea typeface="Calibri" panose="020F0502020204030204" pitchFamily="34" charset="0"/>
                    <a:cs typeface="Times New Roman" panose="02020603050405020304" pitchFamily="18" charset="0"/>
                  </a:rPr>
                  <a:t>.</a:t>
                </a:r>
              </a:p>
              <a:p>
                <a:r>
                  <a:rPr lang="en-US"/>
                  <a:t>  </a:t>
                </a:r>
              </a:p>
            </p:txBody>
          </p:sp>
        </mc:Choice>
        <mc:Fallback xmlns="">
          <p:sp>
            <p:nvSpPr>
              <p:cNvPr id="4" name="TextBox 3">
                <a:extLst>
                  <a:ext uri="{FF2B5EF4-FFF2-40B4-BE49-F238E27FC236}">
                    <a16:creationId xmlns:a16="http://schemas.microsoft.com/office/drawing/2014/main" id="{FD93AA35-6206-4BCA-A04A-ADC8FA81115C}"/>
                  </a:ext>
                </a:extLst>
              </p:cNvPr>
              <p:cNvSpPr txBox="1">
                <a:spLocks noRot="1" noChangeAspect="1" noMove="1" noResize="1" noEditPoints="1" noAdjustHandles="1" noChangeArrowheads="1" noChangeShapeType="1" noTextEdit="1"/>
              </p:cNvSpPr>
              <p:nvPr/>
            </p:nvSpPr>
            <p:spPr>
              <a:xfrm>
                <a:off x="2901536" y="5030062"/>
                <a:ext cx="6388925" cy="942694"/>
              </a:xfrm>
              <a:prstGeom prst="rect">
                <a:avLst/>
              </a:prstGeom>
              <a:blipFill>
                <a:blip r:embed="rId2"/>
                <a:stretch>
                  <a:fillRect l="-859" t="-49032" b="-1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FFE5E88-BB6D-4074-A889-A2F28914B20F}"/>
                  </a:ext>
                </a:extLst>
              </p:cNvPr>
              <p:cNvGraphicFramePr>
                <a:graphicFrameLocks noGrp="1"/>
              </p:cNvGraphicFramePr>
              <p:nvPr>
                <p:extLst>
                  <p:ext uri="{D42A27DB-BD31-4B8C-83A1-F6EECF244321}">
                    <p14:modId xmlns:p14="http://schemas.microsoft.com/office/powerpoint/2010/main" val="459902090"/>
                  </p:ext>
                </p:extLst>
              </p:nvPr>
            </p:nvGraphicFramePr>
            <p:xfrm>
              <a:off x="2342612" y="2937939"/>
              <a:ext cx="7607919" cy="1995235"/>
            </p:xfrm>
            <a:graphic>
              <a:graphicData uri="http://schemas.openxmlformats.org/drawingml/2006/table">
                <a:tbl>
                  <a:tblPr firstRow="1" firstCol="1" bandRow="1">
                    <a:tableStyleId>{5C22544A-7EE6-4342-B048-85BDC9FD1C3A}</a:tableStyleId>
                  </a:tblPr>
                  <a:tblGrid>
                    <a:gridCol w="2535431">
                      <a:extLst>
                        <a:ext uri="{9D8B030D-6E8A-4147-A177-3AD203B41FA5}">
                          <a16:colId xmlns:a16="http://schemas.microsoft.com/office/drawing/2014/main" val="1459379250"/>
                        </a:ext>
                      </a:extLst>
                    </a:gridCol>
                    <a:gridCol w="2536244">
                      <a:extLst>
                        <a:ext uri="{9D8B030D-6E8A-4147-A177-3AD203B41FA5}">
                          <a16:colId xmlns:a16="http://schemas.microsoft.com/office/drawing/2014/main" val="2002317194"/>
                        </a:ext>
                      </a:extLst>
                    </a:gridCol>
                    <a:gridCol w="2536244">
                      <a:extLst>
                        <a:ext uri="{9D8B030D-6E8A-4147-A177-3AD203B41FA5}">
                          <a16:colId xmlns:a16="http://schemas.microsoft.com/office/drawing/2014/main" val="1836092702"/>
                        </a:ext>
                      </a:extLst>
                    </a:gridCol>
                  </a:tblGrid>
                  <a:tr h="194629">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Tham số</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Giá trị</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Ý nghĩa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3045774"/>
                      </a:ext>
                    </a:extLst>
                  </a:tr>
                  <a:tr h="403297">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Learning_rate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𝛼</m:t>
                              </m:r>
                            </m:oMath>
                          </a14:m>
                          <a:endParaRPr lang="en-US" sz="180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(tỉ lệ học)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0.01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Mức độ chấp nhận giá trị mới so với giá trị cũ.</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9427097"/>
                      </a:ext>
                    </a:extLst>
                  </a:tr>
                  <a:tr h="403297">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𝛾</m:t>
                                </m:r>
                              </m:oMath>
                            </m:oMathPara>
                          </a14:m>
                          <a:endParaRPr lang="en-US" sz="180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(Hệ số suy giảm)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0.9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Mức độ quan trọng của phần thưởng tiếp theo.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4440785"/>
                      </a:ext>
                    </a:extLst>
                  </a:tr>
                  <a:tr h="417338">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Epsilon_greedy</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𝜀</m:t>
                                </m:r>
                              </m:oMath>
                            </m:oMathPara>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0.9 - 0.95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Tỉ lệ chọn giá trị hành động cao nhất.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764459"/>
                      </a:ext>
                    </a:extLst>
                  </a:tr>
                </a:tbl>
              </a:graphicData>
            </a:graphic>
          </p:graphicFrame>
        </mc:Choice>
        <mc:Fallback xmlns="">
          <p:graphicFrame>
            <p:nvGraphicFramePr>
              <p:cNvPr id="5" name="Table 4">
                <a:extLst>
                  <a:ext uri="{FF2B5EF4-FFF2-40B4-BE49-F238E27FC236}">
                    <a16:creationId xmlns:a16="http://schemas.microsoft.com/office/drawing/2014/main" id="{8FFE5E88-BB6D-4074-A889-A2F28914B20F}"/>
                  </a:ext>
                </a:extLst>
              </p:cNvPr>
              <p:cNvGraphicFramePr>
                <a:graphicFrameLocks noGrp="1"/>
              </p:cNvGraphicFramePr>
              <p:nvPr>
                <p:extLst>
                  <p:ext uri="{D42A27DB-BD31-4B8C-83A1-F6EECF244321}">
                    <p14:modId xmlns:p14="http://schemas.microsoft.com/office/powerpoint/2010/main" val="459902090"/>
                  </p:ext>
                </p:extLst>
              </p:nvPr>
            </p:nvGraphicFramePr>
            <p:xfrm>
              <a:off x="2342612" y="2937939"/>
              <a:ext cx="7607919" cy="2054479"/>
            </p:xfrm>
            <a:graphic>
              <a:graphicData uri="http://schemas.openxmlformats.org/drawingml/2006/table">
                <a:tbl>
                  <a:tblPr firstRow="1" firstCol="1" bandRow="1">
                    <a:tableStyleId>{5C22544A-7EE6-4342-B048-85BDC9FD1C3A}</a:tableStyleId>
                  </a:tblPr>
                  <a:tblGrid>
                    <a:gridCol w="2535431">
                      <a:extLst>
                        <a:ext uri="{9D8B030D-6E8A-4147-A177-3AD203B41FA5}">
                          <a16:colId xmlns:a16="http://schemas.microsoft.com/office/drawing/2014/main" val="1459379250"/>
                        </a:ext>
                      </a:extLst>
                    </a:gridCol>
                    <a:gridCol w="2536244">
                      <a:extLst>
                        <a:ext uri="{9D8B030D-6E8A-4147-A177-3AD203B41FA5}">
                          <a16:colId xmlns:a16="http://schemas.microsoft.com/office/drawing/2014/main" val="2002317194"/>
                        </a:ext>
                      </a:extLst>
                    </a:gridCol>
                    <a:gridCol w="2536244">
                      <a:extLst>
                        <a:ext uri="{9D8B030D-6E8A-4147-A177-3AD203B41FA5}">
                          <a16:colId xmlns:a16="http://schemas.microsoft.com/office/drawing/2014/main" val="1836092702"/>
                        </a:ext>
                      </a:extLst>
                    </a:gridCol>
                  </a:tblGrid>
                  <a:tr h="293497">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Tham số</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Giá trị</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Ý nghĩa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3045774"/>
                      </a:ext>
                    </a:extLst>
                  </a:tr>
                  <a:tr h="586994">
                    <a:tc>
                      <a:txBody>
                        <a:bodyPr/>
                        <a:lstStyle/>
                        <a:p>
                          <a:endParaRPr lang="en-US"/>
                        </a:p>
                      </a:txBody>
                      <a:tcPr marL="68580" marR="68580" marT="0" marB="0">
                        <a:blipFill>
                          <a:blip r:embed="rId3"/>
                          <a:stretch>
                            <a:fillRect l="-240" t="-61856" r="-201202" b="-219588"/>
                          </a:stretch>
                        </a:blipFill>
                      </a:tcPr>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0.01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Mức độ chấp nhận giá trị mới so với giá trị cũ.</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9427097"/>
                      </a:ext>
                    </a:extLst>
                  </a:tr>
                  <a:tr h="586994">
                    <a:tc>
                      <a:txBody>
                        <a:bodyPr/>
                        <a:lstStyle/>
                        <a:p>
                          <a:endParaRPr lang="en-US"/>
                        </a:p>
                      </a:txBody>
                      <a:tcPr marL="68580" marR="68580" marT="0" marB="0">
                        <a:blipFill>
                          <a:blip r:embed="rId3"/>
                          <a:stretch>
                            <a:fillRect l="-240" t="-163542" r="-201202" b="-121875"/>
                          </a:stretch>
                        </a:blipFill>
                      </a:tcPr>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0.9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Mức độ quan trọng của phần thưởng tiếp theo.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4440785"/>
                      </a:ext>
                    </a:extLst>
                  </a:tr>
                  <a:tr h="586994">
                    <a:tc>
                      <a:txBody>
                        <a:bodyPr/>
                        <a:lstStyle/>
                        <a:p>
                          <a:endParaRPr lang="en-US"/>
                        </a:p>
                      </a:txBody>
                      <a:tcPr marL="68580" marR="68580" marT="0" marB="0">
                        <a:blipFill>
                          <a:blip r:embed="rId3"/>
                          <a:stretch>
                            <a:fillRect l="-240" t="-260825" r="-201202" b="-20619"/>
                          </a:stretch>
                        </a:blipFill>
                      </a:tcPr>
                    </a:tc>
                    <a:tc>
                      <a:txBody>
                        <a:bodyPr/>
                        <a:lstStyle/>
                        <a:p>
                          <a:pPr marL="0" marR="0" algn="ctr">
                            <a:lnSpc>
                              <a:spcPct val="107000"/>
                            </a:lnSpc>
                            <a:spcBef>
                              <a:spcPts val="0"/>
                            </a:spcBef>
                            <a:spcAft>
                              <a:spcPts val="0"/>
                            </a:spcAft>
                          </a:pPr>
                          <a:r>
                            <a:rPr lang="en-US" sz="1800" smtClean="0">
                              <a:effectLst/>
                              <a:latin typeface="Times New Roman" panose="02020603050405020304" pitchFamily="18" charset="0"/>
                              <a:cs typeface="Times New Roman" panose="02020603050405020304" pitchFamily="18" charset="0"/>
                            </a:rPr>
                            <a:t>0.9 - 0.95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Times New Roman" panose="02020603050405020304" pitchFamily="18" charset="0"/>
                              <a:cs typeface="Times New Roman" panose="02020603050405020304" pitchFamily="18" charset="0"/>
                            </a:rPr>
                            <a:t>Tỉ lệ chọn giá trị hành động cao nhất.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764459"/>
                      </a:ext>
                    </a:extLst>
                  </a:tr>
                </a:tbl>
              </a:graphicData>
            </a:graphic>
          </p:graphicFrame>
        </mc:Fallback>
      </mc:AlternateContent>
      <p:sp>
        <p:nvSpPr>
          <p:cNvPr id="6" name="TextBox 5">
            <a:extLst>
              <a:ext uri="{FF2B5EF4-FFF2-40B4-BE49-F238E27FC236}">
                <a16:creationId xmlns:a16="http://schemas.microsoft.com/office/drawing/2014/main" id="{967BB216-098E-4F32-B6A3-9A170311C485}"/>
              </a:ext>
            </a:extLst>
          </p:cNvPr>
          <p:cNvSpPr txBox="1"/>
          <p:nvPr/>
        </p:nvSpPr>
        <p:spPr>
          <a:xfrm>
            <a:off x="3924794" y="944621"/>
            <a:ext cx="708956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3. Triển khai chương trình</a:t>
            </a:r>
            <a:endParaRPr lang="en-US" sz="2400"/>
          </a:p>
        </p:txBody>
      </p:sp>
    </p:spTree>
    <p:extLst>
      <p:ext uri="{BB962C8B-B14F-4D97-AF65-F5344CB8AC3E}">
        <p14:creationId xmlns:p14="http://schemas.microsoft.com/office/powerpoint/2010/main" val="320364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DD296-CD82-4D1F-824E-40E895B3B461}"/>
              </a:ext>
            </a:extLst>
          </p:cNvPr>
          <p:cNvSpPr>
            <a:spLocks noGrp="1"/>
          </p:cNvSpPr>
          <p:nvPr>
            <p:ph idx="1"/>
          </p:nvPr>
        </p:nvSpPr>
        <p:spPr>
          <a:xfrm>
            <a:off x="1741219" y="2003755"/>
            <a:ext cx="8994569" cy="4351338"/>
          </a:xfrm>
        </p:spPr>
        <p:txBody>
          <a:bodyPr>
            <a:normAutofit/>
          </a:bodyPr>
          <a:lstStyle/>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Các hàm đánh giá: </a:t>
            </a:r>
          </a:p>
          <a:p>
            <a:pPr>
              <a:buFont typeface="Courier New" panose="02070309020205020404" pitchFamily="49" charset="0"/>
              <a:buChar char="o"/>
            </a:pPr>
            <a:r>
              <a:rPr lang="en-US" sz="2000">
                <a:latin typeface="Times New Roman" panose="02020603050405020304" pitchFamily="18" charset="0"/>
                <a:cs typeface="Times New Roman" panose="02020603050405020304" pitchFamily="18" charset="0"/>
              </a:rPr>
              <a:t>	Đánh giá điểm thưởng trên các episode.</a:t>
            </a:r>
          </a:p>
          <a:p>
            <a:pPr>
              <a:buFont typeface="Courier New" panose="02070309020205020404" pitchFamily="49" charset="0"/>
              <a:buChar char="o"/>
            </a:pPr>
            <a:r>
              <a:rPr lang="en-US" sz="2000">
                <a:latin typeface="Times New Roman" panose="02020603050405020304" pitchFamily="18" charset="0"/>
                <a:cs typeface="Times New Roman" panose="02020603050405020304" pitchFamily="18" charset="0"/>
              </a:rPr>
              <a:t>	Đánh giá giá trị Q_eval trên các episode.</a:t>
            </a:r>
          </a:p>
          <a:p>
            <a:pPr>
              <a:buFont typeface="Courier New" panose="02070309020205020404" pitchFamily="49" charset="0"/>
              <a:buChar char="o"/>
            </a:pPr>
            <a:r>
              <a:rPr lang="en-US" sz="2000">
                <a:latin typeface="Times New Roman" panose="02020603050405020304" pitchFamily="18" charset="0"/>
                <a:cs typeface="Times New Roman" panose="02020603050405020304" pitchFamily="18" charset="0"/>
              </a:rPr>
              <a:t>	Đánh giá số bước chạy trong các episode.</a:t>
            </a:r>
          </a:p>
          <a:p>
            <a:pPr>
              <a:buFont typeface="Courier New" panose="02070309020205020404" pitchFamily="49" charset="0"/>
              <a:buChar char="o"/>
            </a:pPr>
            <a:r>
              <a:rPr lang="en-US" sz="2000">
                <a:latin typeface="Times New Roman" panose="02020603050405020304" pitchFamily="18" charset="0"/>
                <a:cs typeface="Times New Roman" panose="02020603050405020304" pitchFamily="18" charset="0"/>
              </a:rPr>
              <a:t>	So sánh kết quả sử dụng DQN và DDQN.</a:t>
            </a:r>
          </a:p>
        </p:txBody>
      </p:sp>
      <p:sp>
        <p:nvSpPr>
          <p:cNvPr id="4" name="TextBox 3">
            <a:extLst>
              <a:ext uri="{FF2B5EF4-FFF2-40B4-BE49-F238E27FC236}">
                <a16:creationId xmlns:a16="http://schemas.microsoft.com/office/drawing/2014/main" id="{9B38892A-380D-4C82-A5D5-FB953D9AA461}"/>
              </a:ext>
            </a:extLst>
          </p:cNvPr>
          <p:cNvSpPr txBox="1"/>
          <p:nvPr/>
        </p:nvSpPr>
        <p:spPr>
          <a:xfrm>
            <a:off x="4061360" y="1134830"/>
            <a:ext cx="708956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3. Triển khai chương trình</a:t>
            </a:r>
            <a:endParaRPr lang="en-US" sz="2400"/>
          </a:p>
        </p:txBody>
      </p:sp>
    </p:spTree>
    <p:extLst>
      <p:ext uri="{BB962C8B-B14F-4D97-AF65-F5344CB8AC3E}">
        <p14:creationId xmlns:p14="http://schemas.microsoft.com/office/powerpoint/2010/main" val="367999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07" y="280893"/>
            <a:ext cx="10364451" cy="1596177"/>
          </a:xfrm>
        </p:spPr>
        <p:txBody>
          <a:bodyPr>
            <a:normAutofit/>
          </a:bodyPr>
          <a:lstStyle/>
          <a:p>
            <a:r>
              <a:rPr lang="en-US" sz="2400" b="1" dirty="0">
                <a:latin typeface="Times New Roman" panose="02020603050405020304" pitchFamily="18" charset="0"/>
                <a:cs typeface="Times New Roman" panose="02020603050405020304" pitchFamily="18" charset="0"/>
              </a:rPr>
              <a:t>4</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Kết</a:t>
            </a:r>
            <a:r>
              <a:rPr lang="en-US" sz="2400" b="1">
                <a:latin typeface="Times New Roman" panose="02020603050405020304" pitchFamily="18" charset="0"/>
                <a:cs typeface="Times New Roman" panose="02020603050405020304" pitchFamily="18" charset="0"/>
              </a:rPr>
              <a:t> quả đánh giá</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0" y="5790490"/>
            <a:ext cx="6921305"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điểm thưởng trên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Episode</a:t>
            </a:r>
          </a:p>
        </p:txBody>
      </p:sp>
      <p:sp>
        <p:nvSpPr>
          <p:cNvPr id="6" name="TextBox 5"/>
          <p:cNvSpPr txBox="1"/>
          <p:nvPr/>
        </p:nvSpPr>
        <p:spPr>
          <a:xfrm>
            <a:off x="6769575" y="2656535"/>
            <a:ext cx="4107766" cy="2554545"/>
          </a:xfrm>
          <a:prstGeom prst="rect">
            <a:avLst/>
          </a:prstGeom>
          <a:noFill/>
        </p:spPr>
        <p:txBody>
          <a:bodyPr wrap="square" rtlCol="0">
            <a:spAutoFit/>
          </a:bodyPr>
          <a:lstStyle/>
          <a:p>
            <a:pPr marL="285750" indent="-285750">
              <a:buFontTx/>
              <a:buChar char="-"/>
            </a:pPr>
            <a:r>
              <a:rPr lang="en-US" sz="2000" dirty="0" err="1">
                <a:latin typeface="Times New Roman" panose="02020603050405020304" pitchFamily="18" charset="0"/>
                <a:cs typeface="Times New Roman" panose="02020603050405020304" pitchFamily="18" charset="0"/>
              </a:rPr>
              <a:t>Dần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reward 3</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train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gắp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vật</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308320" y="1619015"/>
            <a:ext cx="4609261" cy="3993171"/>
          </a:xfrm>
          <a:prstGeom prst="rect">
            <a:avLst/>
          </a:prstGeom>
        </p:spPr>
      </p:pic>
    </p:spTree>
    <p:extLst>
      <p:ext uri="{BB962C8B-B14F-4D97-AF65-F5344CB8AC3E}">
        <p14:creationId xmlns:p14="http://schemas.microsoft.com/office/powerpoint/2010/main" val="309862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9935" y="5316884"/>
            <a:ext cx="5584874"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Q-value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Training</a:t>
            </a:r>
          </a:p>
        </p:txBody>
      </p:sp>
      <p:sp>
        <p:nvSpPr>
          <p:cNvPr id="6" name="TextBox 5"/>
          <p:cNvSpPr txBox="1"/>
          <p:nvPr/>
        </p:nvSpPr>
        <p:spPr>
          <a:xfrm>
            <a:off x="6769574" y="2716172"/>
            <a:ext cx="4107766" cy="2492990"/>
          </a:xfrm>
          <a:prstGeom prst="rect">
            <a:avLst/>
          </a:prstGeom>
          <a:noFill/>
        </p:spPr>
        <p:txBody>
          <a:bodyPr wrap="square" rtlCol="0">
            <a:spAutoFit/>
          </a:bodyPr>
          <a:lstStyle/>
          <a:p>
            <a:pPr marL="285750" indent="-285750">
              <a:buFontTx/>
              <a:buChar char="-"/>
            </a:pP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Q-</a:t>
            </a:r>
            <a:r>
              <a:rPr lang="en-US" sz="2000" dirty="0" err="1">
                <a:latin typeface="Times New Roman" panose="02020603050405020304" pitchFamily="18" charset="0"/>
                <a:cs typeface="Times New Roman" panose="02020603050405020304" pitchFamily="18" charset="0"/>
              </a:rPr>
              <a:t>eval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endParaRPr lang="en-US" sz="2000" dirty="0">
              <a:latin typeface="Times New Roman" panose="02020603050405020304" pitchFamily="18" charset="0"/>
              <a:cs typeface="Times New Roman" panose="02020603050405020304" pitchFamily="18" charset="0"/>
            </a:endParaRPr>
          </a:p>
          <a:p>
            <a:pPr marL="285750" indent="-285750">
              <a:buFontTx/>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a:latin typeface="Times New Roman" panose="02020603050405020304" pitchFamily="18" charset="0"/>
                <a:cs typeface="Times New Roman" panose="02020603050405020304" pitchFamily="18" charset="0"/>
              </a:rPr>
              <a:t>Q-</a:t>
            </a:r>
            <a:r>
              <a:rPr lang="en-US" sz="2000" dirty="0" err="1">
                <a:latin typeface="Times New Roman" panose="02020603050405020304" pitchFamily="18" charset="0"/>
                <a:cs typeface="Times New Roman" panose="02020603050405020304" pitchFamily="18" charset="0"/>
              </a:rPr>
              <a:t>eval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action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reward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endParaRPr lang="en-US" sz="2000" dirty="0">
              <a:latin typeface="Times New Roman" panose="02020603050405020304" pitchFamily="18" charset="0"/>
              <a:cs typeface="Times New Roman" panose="02020603050405020304" pitchFamily="18" charset="0"/>
            </a:endParaRPr>
          </a:p>
          <a:p>
            <a:pPr marL="285750" indent="-285750">
              <a:buFontTx/>
              <a:buChar char="-"/>
            </a:pPr>
            <a:endParaRPr lang="en-US" sz="2000" dirty="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315259" y="1950248"/>
            <a:ext cx="3834226" cy="3283799"/>
          </a:xfrm>
          <a:prstGeom prst="rect">
            <a:avLst/>
          </a:prstGeom>
        </p:spPr>
      </p:pic>
      <p:sp>
        <p:nvSpPr>
          <p:cNvPr id="8" name="TextBox 7">
            <a:extLst>
              <a:ext uri="{FF2B5EF4-FFF2-40B4-BE49-F238E27FC236}">
                <a16:creationId xmlns:a16="http://schemas.microsoft.com/office/drawing/2014/main" id="{4D9A62A3-569B-4CE1-9A64-0EA755B95CD7}"/>
              </a:ext>
            </a:extLst>
          </p:cNvPr>
          <p:cNvSpPr txBox="1"/>
          <p:nvPr/>
        </p:nvSpPr>
        <p:spPr>
          <a:xfrm>
            <a:off x="4637315" y="821768"/>
            <a:ext cx="6115792"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4. Kết quả đánh giá</a:t>
            </a:r>
            <a:endParaRPr lang="en-US" sz="2400"/>
          </a:p>
        </p:txBody>
      </p:sp>
    </p:spTree>
    <p:extLst>
      <p:ext uri="{BB962C8B-B14F-4D97-AF65-F5344CB8AC3E}">
        <p14:creationId xmlns:p14="http://schemas.microsoft.com/office/powerpoint/2010/main" val="198946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82402" y="2681857"/>
            <a:ext cx="4107766" cy="2862322"/>
          </a:xfrm>
          <a:prstGeom prst="rect">
            <a:avLst/>
          </a:prstGeom>
          <a:noFill/>
        </p:spPr>
        <p:txBody>
          <a:bodyPr wrap="square" rtlCol="0">
            <a:spAutoFit/>
          </a:bodyPr>
          <a:lstStyle/>
          <a:p>
            <a:pPr marL="285750" indent="-285750">
              <a:buFontTx/>
              <a:buChar char="-"/>
            </a:pP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train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step</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step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episode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train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step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41311" y="5244142"/>
            <a:ext cx="5584874"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bước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episode</a:t>
            </a:r>
          </a:p>
        </p:txBody>
      </p:sp>
      <p:pic>
        <p:nvPicPr>
          <p:cNvPr id="2" name="Picture 1"/>
          <p:cNvPicPr>
            <a:picLocks noChangeAspect="1"/>
          </p:cNvPicPr>
          <p:nvPr/>
        </p:nvPicPr>
        <p:blipFill>
          <a:blip r:embed="rId2"/>
          <a:stretch>
            <a:fillRect/>
          </a:stretch>
        </p:blipFill>
        <p:spPr>
          <a:xfrm>
            <a:off x="1116452" y="1613858"/>
            <a:ext cx="4043378" cy="3488404"/>
          </a:xfrm>
          <a:prstGeom prst="rect">
            <a:avLst/>
          </a:prstGeom>
        </p:spPr>
      </p:pic>
      <p:sp>
        <p:nvSpPr>
          <p:cNvPr id="7" name="TextBox 6">
            <a:extLst>
              <a:ext uri="{FF2B5EF4-FFF2-40B4-BE49-F238E27FC236}">
                <a16:creationId xmlns:a16="http://schemas.microsoft.com/office/drawing/2014/main" id="{1CA1FB85-2A3A-4A26-975A-9036DF6DB6F6}"/>
              </a:ext>
            </a:extLst>
          </p:cNvPr>
          <p:cNvSpPr txBox="1"/>
          <p:nvPr/>
        </p:nvSpPr>
        <p:spPr>
          <a:xfrm>
            <a:off x="4744192" y="744708"/>
            <a:ext cx="6115792"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4. Kết quả đánh giá</a:t>
            </a:r>
            <a:endParaRPr lang="en-US" sz="2400"/>
          </a:p>
        </p:txBody>
      </p:sp>
    </p:spTree>
    <p:extLst>
      <p:ext uri="{BB962C8B-B14F-4D97-AF65-F5344CB8AC3E}">
        <p14:creationId xmlns:p14="http://schemas.microsoft.com/office/powerpoint/2010/main" val="389189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5086" y="5349026"/>
            <a:ext cx="5444197" cy="707886"/>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so </a:t>
            </a:r>
            <a:r>
              <a:rPr lang="en-US" sz="2000" err="1">
                <a:latin typeface="Times New Roman" panose="02020603050405020304" pitchFamily="18" charset="0"/>
                <a:cs typeface="Times New Roman" panose="02020603050405020304" pitchFamily="18" charset="0"/>
              </a:rPr>
              <a:t>sánh</a:t>
            </a:r>
            <a:r>
              <a:rPr lang="en-US" sz="2000">
                <a:latin typeface="Times New Roman" panose="02020603050405020304" pitchFamily="18" charset="0"/>
                <a:cs typeface="Times New Roman" panose="02020603050405020304" pitchFamily="18" charset="0"/>
              </a:rPr>
              <a:t> kết quả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episode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DQN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DDQN</a:t>
            </a:r>
          </a:p>
        </p:txBody>
      </p:sp>
      <p:sp>
        <p:nvSpPr>
          <p:cNvPr id="7" name="TextBox 6"/>
          <p:cNvSpPr txBox="1"/>
          <p:nvPr/>
        </p:nvSpPr>
        <p:spPr>
          <a:xfrm>
            <a:off x="6609715" y="2507289"/>
            <a:ext cx="4107766" cy="3416320"/>
          </a:xfrm>
          <a:prstGeom prst="rect">
            <a:avLst/>
          </a:prstGeom>
          <a:noFill/>
        </p:spPr>
        <p:txBody>
          <a:bodyPr wrap="square" rtlCol="0">
            <a:spAutoFit/>
          </a:bodyPr>
          <a:lstStyle/>
          <a:p>
            <a:pPr marL="285750" indent="-285750">
              <a:buFontTx/>
              <a:buChar char="-"/>
            </a:pP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train </a:t>
            </a:r>
            <a:r>
              <a:rPr lang="en-US" sz="2000" dirty="0" err="1">
                <a:latin typeface="Times New Roman" panose="02020603050405020304" pitchFamily="18" charset="0"/>
                <a:cs typeface="Times New Roman" panose="02020603050405020304" pitchFamily="18" charset="0"/>
              </a:rPr>
              <a:t>lúc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DQN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DDQN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mạng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train</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a:latin typeface="Times New Roman" panose="02020603050405020304" pitchFamily="18" charset="0"/>
                <a:cs typeface="Times New Roman" panose="02020603050405020304" pitchFamily="18" charset="0"/>
              </a:rPr>
              <a:t>DDQN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ổn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DQN </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F8E6518-5EA6-4339-BA8B-54AA8C5ABEA1}"/>
              </a:ext>
            </a:extLst>
          </p:cNvPr>
          <p:cNvSpPr txBox="1"/>
          <p:nvPr/>
        </p:nvSpPr>
        <p:spPr>
          <a:xfrm>
            <a:off x="4601689" y="801088"/>
            <a:ext cx="6115792"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4. Kết quả đánh giá</a:t>
            </a:r>
            <a:endParaRPr lang="en-US" sz="2400"/>
          </a:p>
        </p:txBody>
      </p:sp>
      <p:pic>
        <p:nvPicPr>
          <p:cNvPr id="14" name="Picture 13">
            <a:extLst>
              <a:ext uri="{FF2B5EF4-FFF2-40B4-BE49-F238E27FC236}">
                <a16:creationId xmlns:a16="http://schemas.microsoft.com/office/drawing/2014/main" id="{829FBBC3-CAFA-46C6-90C6-106C95B4BF1E}"/>
              </a:ext>
            </a:extLst>
          </p:cNvPr>
          <p:cNvPicPr>
            <a:picLocks noChangeAspect="1"/>
          </p:cNvPicPr>
          <p:nvPr/>
        </p:nvPicPr>
        <p:blipFill>
          <a:blip r:embed="rId2"/>
          <a:stretch>
            <a:fillRect/>
          </a:stretch>
        </p:blipFill>
        <p:spPr>
          <a:xfrm>
            <a:off x="1377538" y="1793174"/>
            <a:ext cx="4280594" cy="3555852"/>
          </a:xfrm>
          <a:prstGeom prst="rect">
            <a:avLst/>
          </a:prstGeom>
        </p:spPr>
      </p:pic>
    </p:spTree>
    <p:extLst>
      <p:ext uri="{BB962C8B-B14F-4D97-AF65-F5344CB8AC3E}">
        <p14:creationId xmlns:p14="http://schemas.microsoft.com/office/powerpoint/2010/main" val="266936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64FA-A8EB-49A2-B022-25773E5DD873}"/>
              </a:ext>
            </a:extLst>
          </p:cNvPr>
          <p:cNvSpPr>
            <a:spLocks noGrp="1"/>
          </p:cNvSpPr>
          <p:nvPr>
            <p:ph type="title"/>
          </p:nvPr>
        </p:nvSpPr>
        <p:spPr>
          <a:xfrm>
            <a:off x="1141023" y="677136"/>
            <a:ext cx="9601196" cy="1226678"/>
          </a:xfrm>
        </p:spPr>
        <p:txBody>
          <a:bodyPr>
            <a:normAutofit/>
          </a:bodyPr>
          <a:lstStyle/>
          <a:p>
            <a:r>
              <a:rPr lang="en-US" sz="2700" b="1">
                <a:latin typeface="Times New Roman" panose="02020603050405020304" pitchFamily="18" charset="0"/>
                <a:cs typeface="Times New Roman" panose="02020603050405020304" pitchFamily="18" charset="0"/>
              </a:rPr>
              <a:t>4. Kết quả đánh giá</a:t>
            </a:r>
            <a:br>
              <a:rPr lang="en-US" sz="4400"/>
            </a:br>
            <a:endParaRPr lang="en-US"/>
          </a:p>
        </p:txBody>
      </p:sp>
      <p:sp>
        <p:nvSpPr>
          <p:cNvPr id="4" name="TextBox 3"/>
          <p:cNvSpPr txBox="1"/>
          <p:nvPr/>
        </p:nvSpPr>
        <p:spPr>
          <a:xfrm>
            <a:off x="1371601" y="1090420"/>
            <a:ext cx="431074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Video demo</a:t>
            </a:r>
            <a:r>
              <a:rPr lang="en-US"/>
              <a:t>:</a:t>
            </a:r>
          </a:p>
        </p:txBody>
      </p:sp>
      <p:pic>
        <p:nvPicPr>
          <p:cNvPr id="5"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9246" y="1491894"/>
            <a:ext cx="8268789" cy="4651194"/>
          </a:xfrm>
          <a:prstGeom prst="rect">
            <a:avLst/>
          </a:prstGeom>
        </p:spPr>
      </p:pic>
    </p:spTree>
    <p:extLst>
      <p:ext uri="{BB962C8B-B14F-4D97-AF65-F5344CB8AC3E}">
        <p14:creationId xmlns:p14="http://schemas.microsoft.com/office/powerpoint/2010/main" val="35115610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5</a:t>
            </a:r>
            <a:r>
              <a:rPr lang="en-US" sz="2400" b="1">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luận</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36710" y="2497015"/>
            <a:ext cx="10098518" cy="3477875"/>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RL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training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training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tiễn</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ổn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phỏng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mô hình cơ sở để</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có thể tiếp tục nghiên cứu và phát triển trong tương lai.</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683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38" y="982132"/>
            <a:ext cx="9601196" cy="1303867"/>
          </a:xfrm>
        </p:spPr>
        <p:txBody>
          <a:bodyPr/>
          <a:lstStyle/>
          <a:p>
            <a:r>
              <a:rPr lang="en-US">
                <a:latin typeface="Times New Roman" panose="02020603050405020304" pitchFamily="18" charset="0"/>
                <a:cs typeface="Times New Roman" panose="02020603050405020304" pitchFamily="18" charset="0"/>
              </a:rPr>
              <a:t>Nội dung</a:t>
            </a:r>
          </a:p>
        </p:txBody>
      </p:sp>
      <p:sp>
        <p:nvSpPr>
          <p:cNvPr id="3" name="Content Placeholder 2"/>
          <p:cNvSpPr>
            <a:spLocks noGrp="1"/>
          </p:cNvSpPr>
          <p:nvPr>
            <p:ph idx="1"/>
          </p:nvPr>
        </p:nvSpPr>
        <p:spPr>
          <a:xfrm>
            <a:off x="1295402" y="2420366"/>
            <a:ext cx="9601196" cy="3318936"/>
          </a:xfrm>
        </p:spPr>
        <p:txBody>
          <a:bodyPr/>
          <a:lstStyle/>
          <a:p>
            <a:pPr marL="0" indent="0">
              <a:buNone/>
            </a:pPr>
            <a:endParaRPr lang="en-US"/>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 Giới thiệu</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 Nền tảng lí thuyết</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 Triển khai chương trình </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 Kết quả, đánh giá</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 Kết luận</a:t>
            </a:r>
          </a:p>
          <a:p>
            <a:endParaRPr lang="en-US"/>
          </a:p>
        </p:txBody>
      </p:sp>
    </p:spTree>
    <p:extLst>
      <p:ext uri="{BB962C8B-B14F-4D97-AF65-F5344CB8AC3E}">
        <p14:creationId xmlns:p14="http://schemas.microsoft.com/office/powerpoint/2010/main" val="362222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765" y="1569330"/>
            <a:ext cx="10058400" cy="3536156"/>
          </a:xfrm>
          <a:prstGeom prst="rect">
            <a:avLst/>
          </a:prstGeom>
        </p:spPr>
      </p:pic>
    </p:spTree>
    <p:extLst>
      <p:ext uri="{BB962C8B-B14F-4D97-AF65-F5344CB8AC3E}">
        <p14:creationId xmlns:p14="http://schemas.microsoft.com/office/powerpoint/2010/main" val="193889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354" y="240433"/>
            <a:ext cx="10515600" cy="1325563"/>
          </a:xfrm>
        </p:spPr>
        <p:txBody>
          <a:bodyPr>
            <a:normAutofit/>
          </a:bodyPr>
          <a:lstStyle/>
          <a:p>
            <a:r>
              <a:rPr lang="en-US" sz="2400" b="1">
                <a:latin typeface="Times New Roman" panose="02020603050405020304" pitchFamily="18" charset="0"/>
                <a:cs typeface="Times New Roman" panose="02020603050405020304" pitchFamily="18" charset="0"/>
              </a:rPr>
              <a:t>1. Giới thiệu</a:t>
            </a:r>
          </a:p>
        </p:txBody>
      </p:sp>
      <p:sp>
        <p:nvSpPr>
          <p:cNvPr id="3" name="Content Placeholder 2"/>
          <p:cNvSpPr>
            <a:spLocks noGrp="1"/>
          </p:cNvSpPr>
          <p:nvPr>
            <p:ph idx="1"/>
          </p:nvPr>
        </p:nvSpPr>
        <p:spPr>
          <a:xfrm>
            <a:off x="986641" y="903215"/>
            <a:ext cx="10515600" cy="4351338"/>
          </a:xfrm>
        </p:spPr>
        <p:txBody>
          <a:bodyPr>
            <a:normAutofit/>
          </a:bodyPr>
          <a:lstStyle/>
          <a:p>
            <a:pPr>
              <a:lnSpc>
                <a:spcPct val="150000"/>
              </a:lnSpc>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Hiện nay việc điều khiển robot tay máy cần một sự linh hoạt hơn.</a:t>
            </a:r>
          </a:p>
          <a:p>
            <a:pPr>
              <a:lnSpc>
                <a:spcPct val="150000"/>
              </a:lnSpc>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Học sâu tăng cường là một trong những thuật toán đầy hứa hẹn trong việc điều khiển cánh tay robot vì không yêu cầu tập dữ liệu đào tạo xác định trước.</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376" y="2923033"/>
            <a:ext cx="4734296" cy="32240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4" y="2941198"/>
            <a:ext cx="4361164" cy="3140038"/>
          </a:xfrm>
          <a:prstGeom prst="rect">
            <a:avLst/>
          </a:prstGeom>
        </p:spPr>
      </p:pic>
      <p:sp>
        <p:nvSpPr>
          <p:cNvPr id="5" name="Rectangle 4"/>
          <p:cNvSpPr/>
          <p:nvPr/>
        </p:nvSpPr>
        <p:spPr>
          <a:xfrm>
            <a:off x="1345474" y="2413864"/>
            <a:ext cx="9544198" cy="13062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2135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27" y="367760"/>
            <a:ext cx="10373096" cy="909063"/>
          </a:xfrm>
        </p:spPr>
        <p:txBody>
          <a:bodyPr>
            <a:normAutofit/>
          </a:bodyPr>
          <a:lstStyle/>
          <a:p>
            <a:r>
              <a:rPr lang="en-US" sz="2400" b="1">
                <a:latin typeface="Times New Roman" panose="02020603050405020304" pitchFamily="18" charset="0"/>
                <a:cs typeface="Times New Roman" panose="02020603050405020304" pitchFamily="18" charset="0"/>
              </a:rPr>
              <a:t>1. Giới thiệu</a:t>
            </a:r>
          </a:p>
        </p:txBody>
      </p:sp>
      <p:sp>
        <p:nvSpPr>
          <p:cNvPr id="3" name="Content Placeholder 2"/>
          <p:cNvSpPr>
            <a:spLocks noGrp="1"/>
          </p:cNvSpPr>
          <p:nvPr>
            <p:ph idx="1"/>
          </p:nvPr>
        </p:nvSpPr>
        <p:spPr>
          <a:xfrm>
            <a:off x="726075" y="944078"/>
            <a:ext cx="10515600" cy="4351338"/>
          </a:xfrm>
        </p:spPr>
        <p:txBody>
          <a:bodyPr>
            <a:normAutofit/>
          </a:bodyPr>
          <a:lstStyle/>
          <a:p>
            <a:pPr>
              <a:lnSpc>
                <a:spcPct val="150000"/>
              </a:lnSpc>
              <a:buFont typeface="Wingdings" panose="05000000000000000000" pitchFamily="2" charset="2"/>
              <a:buChar char="q"/>
            </a:pPr>
            <a:r>
              <a:rPr lang="en-US" sz="2000">
                <a:latin typeface="+mj-lt"/>
              </a:rPr>
              <a:t> </a:t>
            </a:r>
            <a:r>
              <a:rPr lang="vi-VN" sz="2000"/>
              <a:t>Gym là một thư viện Python mã nguồn mở để phát triển và so sánh các thuật toán học tăng cường bằng cách cung cấp một API tiêu chuẩn để giao tiếp giữa các thuật toán và môi trường học tập, cũng như một bộ môi trường tiêu chuẩn tuân theo API đó. </a:t>
            </a:r>
            <a:endParaRPr lang="en-US" sz="2000"/>
          </a:p>
          <a:p>
            <a:pPr>
              <a:lnSpc>
                <a:spcPct val="150000"/>
              </a:lnSpc>
              <a:buFont typeface="Wingdings" panose="05000000000000000000" pitchFamily="2" charset="2"/>
              <a:buChar char="q"/>
            </a:pPr>
            <a:r>
              <a:rPr lang="en-US" sz="2000">
                <a:cs typeface="Times New Roman" panose="02020603050405020304" pitchFamily="18" charset="0"/>
              </a:rPr>
              <a:t> </a:t>
            </a:r>
            <a:r>
              <a:rPr lang="vi-VN" sz="2000">
                <a:cs typeface="Times New Roman" panose="02020603050405020304" pitchFamily="18" charset="0"/>
              </a:rPr>
              <a:t>PyBullet là một mô-đun Python</a:t>
            </a:r>
            <a:r>
              <a:rPr lang="en-US" sz="2000">
                <a:cs typeface="Times New Roman" panose="02020603050405020304" pitchFamily="18" charset="0"/>
              </a:rPr>
              <a:t>, </a:t>
            </a:r>
            <a:r>
              <a:rPr lang="vi-VN" sz="2000">
                <a:cs typeface="Times New Roman" panose="02020603050405020304" pitchFamily="18" charset="0"/>
              </a:rPr>
              <a:t>dễ sử dụng để mô phỏng robot và học máy, tập trung vào việc chuyển </a:t>
            </a:r>
            <a:r>
              <a:rPr lang="vi-VN" sz="2000" b="1" i="1">
                <a:cs typeface="Times New Roman" panose="02020603050405020304" pitchFamily="18" charset="0"/>
              </a:rPr>
              <a:t>sim-to-real</a:t>
            </a:r>
            <a:r>
              <a:rPr lang="vi-VN" sz="2000">
                <a:cs typeface="Times New Roman" panose="02020603050405020304" pitchFamily="18" charset="0"/>
              </a:rPr>
              <a:t>. PyBullet</a:t>
            </a:r>
            <a:r>
              <a:rPr lang="en-US" sz="200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sử dụng các mô hình robot </a:t>
            </a:r>
            <a:r>
              <a:rPr lang="vi-VN" sz="2000">
                <a:latin typeface="Times New Roman" panose="02020603050405020304" pitchFamily="18" charset="0"/>
                <a:cs typeface="Times New Roman" panose="02020603050405020304" pitchFamily="18" charset="0"/>
              </a:rPr>
              <a:t>từ </a:t>
            </a:r>
            <a:r>
              <a:rPr lang="en-US" sz="2000">
                <a:latin typeface="Times New Roman" panose="02020603050405020304" pitchFamily="18" charset="0"/>
                <a:cs typeface="Times New Roman" panose="02020603050405020304" pitchFamily="18" charset="0"/>
              </a:rPr>
              <a:t>các file </a:t>
            </a:r>
            <a:r>
              <a:rPr lang="vi-VN" sz="2000">
                <a:cs typeface="Times New Roman" panose="02020603050405020304" pitchFamily="18" charset="0"/>
              </a:rPr>
              <a:t>URDF, SDF, MJCF và các định dạng tệp khác. </a:t>
            </a:r>
            <a:endParaRPr lang="en-US" sz="2000"/>
          </a:p>
        </p:txBody>
      </p:sp>
      <p:pic>
        <p:nvPicPr>
          <p:cNvPr id="4" name="Picture 3"/>
          <p:cNvPicPr>
            <a:picLocks noChangeAspect="1"/>
          </p:cNvPicPr>
          <p:nvPr/>
        </p:nvPicPr>
        <p:blipFill>
          <a:blip r:embed="rId2"/>
          <a:stretch>
            <a:fillRect/>
          </a:stretch>
        </p:blipFill>
        <p:spPr>
          <a:xfrm>
            <a:off x="1207492" y="3816199"/>
            <a:ext cx="10034183" cy="2326096"/>
          </a:xfrm>
          <a:prstGeom prst="rect">
            <a:avLst/>
          </a:prstGeom>
        </p:spPr>
      </p:pic>
    </p:spTree>
    <p:extLst>
      <p:ext uri="{BB962C8B-B14F-4D97-AF65-F5344CB8AC3E}">
        <p14:creationId xmlns:p14="http://schemas.microsoft.com/office/powerpoint/2010/main" val="3652176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095" y="293054"/>
            <a:ext cx="10515600" cy="1200872"/>
          </a:xfrm>
        </p:spPr>
        <p:txBody>
          <a:bodyPr>
            <a:normAutofit/>
          </a:bodyPr>
          <a:lstStyle/>
          <a:p>
            <a:r>
              <a:rPr lang="en-US" sz="2400" b="1">
                <a:latin typeface="Times New Roman" panose="02020603050405020304" pitchFamily="18" charset="0"/>
                <a:cs typeface="Times New Roman" panose="02020603050405020304" pitchFamily="18" charset="0"/>
              </a:rPr>
              <a:t>2. Nền tảng lí thuyết</a:t>
            </a:r>
          </a:p>
        </p:txBody>
      </p:sp>
      <p:sp>
        <p:nvSpPr>
          <p:cNvPr id="3" name="Content Placeholder 2"/>
          <p:cNvSpPr>
            <a:spLocks noGrp="1"/>
          </p:cNvSpPr>
          <p:nvPr>
            <p:ph idx="1"/>
          </p:nvPr>
        </p:nvSpPr>
        <p:spPr>
          <a:xfrm>
            <a:off x="697676" y="1305090"/>
            <a:ext cx="10515600" cy="4351338"/>
          </a:xfrm>
        </p:spPr>
        <p:txBody>
          <a:bodyPr>
            <a:normAutofit/>
          </a:bodyPr>
          <a:lstStyle/>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Học tăng cường là một kiểu học máy</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Bản chất của RL là trial-and-erro</a:t>
            </a:r>
            <a:r>
              <a:rPr lang="en-US" sz="2000">
                <a:latin typeface="Times New Roman" panose="02020603050405020304" pitchFamily="18" charset="0"/>
                <a:cs typeface="Times New Roman" panose="02020603050405020304" pitchFamily="18" charset="0"/>
              </a:rPr>
              <a:t>r.</a:t>
            </a:r>
          </a:p>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Học sâu tăng cường là kết hợp của deep learning và reinforcement learning và có thể được coi là cầu nối giữa học máy và trí tuệ nhân tạo.</a:t>
            </a:r>
          </a:p>
          <a:p>
            <a:endParaRPr lang="en-US" sz="2000">
              <a:latin typeface="+mj-lt"/>
            </a:endParaRPr>
          </a:p>
        </p:txBody>
      </p:sp>
      <p:sp>
        <p:nvSpPr>
          <p:cNvPr id="5" name="Rounded Rectangle 4"/>
          <p:cNvSpPr/>
          <p:nvPr/>
        </p:nvSpPr>
        <p:spPr>
          <a:xfrm>
            <a:off x="4061746" y="3345516"/>
            <a:ext cx="1191491" cy="568036"/>
          </a:xfrm>
          <a:prstGeom prst="roundRect">
            <a:avLst/>
          </a:prstGeom>
          <a:blipFill>
            <a:blip r:embed="rId2"/>
            <a:tile tx="0" ty="0" sx="100000" sy="100000" flip="none" algn="tl"/>
          </a:bli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Tác tử</a:t>
            </a:r>
          </a:p>
        </p:txBody>
      </p:sp>
      <p:sp>
        <p:nvSpPr>
          <p:cNvPr id="6" name="Rounded Rectangle 5"/>
          <p:cNvSpPr/>
          <p:nvPr/>
        </p:nvSpPr>
        <p:spPr>
          <a:xfrm>
            <a:off x="3597620" y="4426487"/>
            <a:ext cx="2306782" cy="568036"/>
          </a:xfrm>
          <a:prstGeom prst="roundRect">
            <a:avLst/>
          </a:prstGeom>
          <a:blipFill>
            <a:blip r:embed="rId3"/>
            <a:tile tx="0" ty="0" sx="100000" sy="100000" flip="none" algn="tl"/>
          </a:bli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Môi trường</a:t>
            </a:r>
          </a:p>
        </p:txBody>
      </p:sp>
      <p:cxnSp>
        <p:nvCxnSpPr>
          <p:cNvPr id="7" name="Elbow Connector 6"/>
          <p:cNvCxnSpPr>
            <a:stCxn id="5" idx="3"/>
            <a:endCxn id="6" idx="3"/>
          </p:cNvCxnSpPr>
          <p:nvPr/>
        </p:nvCxnSpPr>
        <p:spPr>
          <a:xfrm>
            <a:off x="5253237" y="3629534"/>
            <a:ext cx="651165" cy="1080971"/>
          </a:xfrm>
          <a:prstGeom prst="bentConnector3">
            <a:avLst>
              <a:gd name="adj1" fmla="val 135106"/>
            </a:avLst>
          </a:prstGeom>
          <a:ln>
            <a:tailEnd type="triangle"/>
          </a:ln>
        </p:spPr>
        <p:style>
          <a:lnRef idx="3">
            <a:schemeClr val="dk1"/>
          </a:lnRef>
          <a:fillRef idx="0">
            <a:schemeClr val="dk1"/>
          </a:fillRef>
          <a:effectRef idx="2">
            <a:schemeClr val="dk1"/>
          </a:effectRef>
          <a:fontRef idx="minor">
            <a:schemeClr val="tx1"/>
          </a:fontRef>
        </p:style>
      </p:cxnSp>
      <p:cxnSp>
        <p:nvCxnSpPr>
          <p:cNvPr id="8" name="Elbow Connector 7"/>
          <p:cNvCxnSpPr>
            <a:cxnSpLocks/>
          </p:cNvCxnSpPr>
          <p:nvPr/>
        </p:nvCxnSpPr>
        <p:spPr>
          <a:xfrm flipV="1">
            <a:off x="3071145" y="3712820"/>
            <a:ext cx="990600" cy="865750"/>
          </a:xfrm>
          <a:prstGeom prst="bentConnector3">
            <a:avLst>
              <a:gd name="adj1" fmla="val -67483"/>
            </a:avLst>
          </a:prstGeom>
          <a:ln>
            <a:tailEnd type="triangle"/>
          </a:ln>
        </p:spPr>
        <p:style>
          <a:lnRef idx="3">
            <a:schemeClr val="dk1"/>
          </a:lnRef>
          <a:fillRef idx="0">
            <a:schemeClr val="dk1"/>
          </a:fillRef>
          <a:effectRef idx="2">
            <a:schemeClr val="dk1"/>
          </a:effectRef>
          <a:fontRef idx="minor">
            <a:schemeClr val="tx1"/>
          </a:fontRef>
        </p:style>
      </p:cxnSp>
      <p:cxnSp>
        <p:nvCxnSpPr>
          <p:cNvPr id="9" name="Elbow Connector 8"/>
          <p:cNvCxnSpPr>
            <a:cxnSpLocks/>
          </p:cNvCxnSpPr>
          <p:nvPr/>
        </p:nvCxnSpPr>
        <p:spPr>
          <a:xfrm rot="10800000" flipH="1">
            <a:off x="3057291" y="3598282"/>
            <a:ext cx="1018307" cy="1143474"/>
          </a:xfrm>
          <a:prstGeom prst="bentConnector4">
            <a:avLst>
              <a:gd name="adj1" fmla="val -128572"/>
              <a:gd name="adj2" fmla="val 99979"/>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6105290" y="3934717"/>
            <a:ext cx="1233054"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Hành động</a:t>
            </a:r>
          </a:p>
          <a:p>
            <a:pPr algn="ctr"/>
            <a:r>
              <a:rPr lang="en-US"/>
              <a:t>At</a:t>
            </a:r>
          </a:p>
        </p:txBody>
      </p:sp>
      <p:sp>
        <p:nvSpPr>
          <p:cNvPr id="11" name="TextBox 10"/>
          <p:cNvSpPr txBox="1"/>
          <p:nvPr/>
        </p:nvSpPr>
        <p:spPr>
          <a:xfrm>
            <a:off x="2350709" y="3761877"/>
            <a:ext cx="1378143"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Phần thưởng</a:t>
            </a:r>
          </a:p>
          <a:p>
            <a:pPr algn="ctr"/>
            <a:r>
              <a:rPr lang="en-US"/>
              <a:t>Rt</a:t>
            </a:r>
          </a:p>
        </p:txBody>
      </p:sp>
      <p:sp>
        <p:nvSpPr>
          <p:cNvPr id="12" name="TextBox 11"/>
          <p:cNvSpPr txBox="1"/>
          <p:nvPr/>
        </p:nvSpPr>
        <p:spPr>
          <a:xfrm>
            <a:off x="653528" y="3934718"/>
            <a:ext cx="1233054"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Trạng thái</a:t>
            </a:r>
          </a:p>
          <a:p>
            <a:pPr algn="ctr"/>
            <a:r>
              <a:rPr lang="en-US"/>
              <a:t>St</a:t>
            </a:r>
          </a:p>
        </p:txBody>
      </p:sp>
      <p:sp>
        <p:nvSpPr>
          <p:cNvPr id="13" name="TextBox 12"/>
          <p:cNvSpPr txBox="1"/>
          <p:nvPr/>
        </p:nvSpPr>
        <p:spPr>
          <a:xfrm>
            <a:off x="3003823" y="4282981"/>
            <a:ext cx="672826" cy="369332"/>
          </a:xfrm>
          <a:prstGeom prst="rect">
            <a:avLst/>
          </a:prstGeom>
          <a:noFill/>
        </p:spPr>
        <p:txBody>
          <a:bodyPr wrap="square" rtlCol="0">
            <a:spAutoFit/>
          </a:bodyPr>
          <a:lstStyle/>
          <a:p>
            <a:r>
              <a:rPr lang="en-US"/>
              <a:t>Rt+1</a:t>
            </a:r>
          </a:p>
        </p:txBody>
      </p:sp>
      <p:cxnSp>
        <p:nvCxnSpPr>
          <p:cNvPr id="14" name="Straight Connector 13"/>
          <p:cNvCxnSpPr>
            <a:cxnSpLocks/>
          </p:cNvCxnSpPr>
          <p:nvPr/>
        </p:nvCxnSpPr>
        <p:spPr>
          <a:xfrm>
            <a:off x="3071145" y="4578570"/>
            <a:ext cx="547257" cy="0"/>
          </a:xfrm>
          <a:prstGeom prst="line">
            <a:avLst/>
          </a:prstGeom>
          <a:ln/>
        </p:spPr>
        <p:style>
          <a:lnRef idx="3">
            <a:schemeClr val="dk1"/>
          </a:lnRef>
          <a:fillRef idx="0">
            <a:schemeClr val="dk1"/>
          </a:fillRef>
          <a:effectRef idx="2">
            <a:schemeClr val="dk1"/>
          </a:effectRef>
          <a:fontRef idx="minor">
            <a:schemeClr val="tx1"/>
          </a:fontRef>
        </p:style>
      </p:cxnSp>
      <p:cxnSp>
        <p:nvCxnSpPr>
          <p:cNvPr id="15" name="Straight Connector 14"/>
          <p:cNvCxnSpPr>
            <a:cxnSpLocks/>
          </p:cNvCxnSpPr>
          <p:nvPr/>
        </p:nvCxnSpPr>
        <p:spPr>
          <a:xfrm>
            <a:off x="3071145" y="4730970"/>
            <a:ext cx="547257" cy="0"/>
          </a:xfrm>
          <a:prstGeom prst="line">
            <a:avLst/>
          </a:prstGeom>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3008471" y="4685309"/>
            <a:ext cx="801475" cy="369332"/>
          </a:xfrm>
          <a:prstGeom prst="rect">
            <a:avLst/>
          </a:prstGeom>
          <a:noFill/>
        </p:spPr>
        <p:txBody>
          <a:bodyPr wrap="square" rtlCol="0">
            <a:spAutoFit/>
          </a:bodyPr>
          <a:lstStyle/>
          <a:p>
            <a:r>
              <a:rPr lang="en-US"/>
              <a:t>St+1</a:t>
            </a:r>
          </a:p>
        </p:txBody>
      </p:sp>
      <p:pic>
        <p:nvPicPr>
          <p:cNvPr id="19" name="Picture 18"/>
          <p:cNvPicPr>
            <a:picLocks noChangeAspect="1"/>
          </p:cNvPicPr>
          <p:nvPr/>
        </p:nvPicPr>
        <p:blipFill>
          <a:blip r:embed="rId4"/>
          <a:stretch>
            <a:fillRect/>
          </a:stretch>
        </p:blipFill>
        <p:spPr>
          <a:xfrm>
            <a:off x="7338344" y="2808740"/>
            <a:ext cx="4083351" cy="3014044"/>
          </a:xfrm>
          <a:prstGeom prst="rect">
            <a:avLst/>
          </a:prstGeom>
        </p:spPr>
      </p:pic>
    </p:spTree>
    <p:extLst>
      <p:ext uri="{BB962C8B-B14F-4D97-AF65-F5344CB8AC3E}">
        <p14:creationId xmlns:p14="http://schemas.microsoft.com/office/powerpoint/2010/main" val="381087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409445"/>
            <a:ext cx="10515600" cy="1320458"/>
          </a:xfrm>
        </p:spPr>
        <p:txBody>
          <a:bodyPr>
            <a:normAutofit/>
          </a:bodyPr>
          <a:lstStyle/>
          <a:p>
            <a:r>
              <a:rPr lang="en-US" sz="2400" b="1">
                <a:latin typeface="Times New Roman" panose="02020603050405020304" pitchFamily="18" charset="0"/>
                <a:cs typeface="Times New Roman" panose="02020603050405020304" pitchFamily="18" charset="0"/>
              </a:rPr>
              <a:t>2. Nền tảng lí thuyết</a:t>
            </a:r>
            <a:br>
              <a:rPr lang="en-US"/>
            </a:br>
            <a:endParaRPr lang="en-US" sz="2400">
              <a:latin typeface="Times New Roman" panose="02020603050405020304" pitchFamily="18" charset="0"/>
              <a:cs typeface="Times New Roman" panose="02020603050405020304" pitchFamily="18" charset="0"/>
            </a:endParaRPr>
          </a:p>
        </p:txBody>
      </p:sp>
      <p:sp>
        <p:nvSpPr>
          <p:cNvPr id="30" name="Rectangle 29"/>
          <p:cNvSpPr/>
          <p:nvPr/>
        </p:nvSpPr>
        <p:spPr>
          <a:xfrm>
            <a:off x="996875" y="1097636"/>
            <a:ext cx="9449696" cy="707886"/>
          </a:xfrm>
          <a:prstGeom prst="rect">
            <a:avLst/>
          </a:prstGeom>
        </p:spPr>
        <p:txBody>
          <a:bodyPr wrap="square">
            <a:spAutoFit/>
          </a:bodyPr>
          <a:lstStyle/>
          <a:p>
            <a:pPr>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 Double deep q network: Sử dụng 2 mạng CNN để tính các giá trị Q hiện tại và Q mục tiêu.</a:t>
            </a:r>
            <a:endParaRPr lang="en-US" sz="180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D987ECD8-F119-44B6-A5DE-111E0A88C4F5}"/>
              </a:ext>
            </a:extLst>
          </p:cNvPr>
          <p:cNvSpPr/>
          <p:nvPr/>
        </p:nvSpPr>
        <p:spPr>
          <a:xfrm>
            <a:off x="1371152" y="2351313"/>
            <a:ext cx="9560084" cy="3811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C47A82C-0579-4286-819D-5A58EE236B52}"/>
              </a:ext>
            </a:extLst>
          </p:cNvPr>
          <p:cNvSpPr/>
          <p:nvPr/>
        </p:nvSpPr>
        <p:spPr>
          <a:xfrm>
            <a:off x="8947105" y="2318658"/>
            <a:ext cx="1128985" cy="40000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Rectangle 72">
            <a:extLst>
              <a:ext uri="{FF2B5EF4-FFF2-40B4-BE49-F238E27FC236}">
                <a16:creationId xmlns:a16="http://schemas.microsoft.com/office/drawing/2014/main" id="{C0C877A9-76A6-4113-A734-152A3E2F2DDC}"/>
              </a:ext>
            </a:extLst>
          </p:cNvPr>
          <p:cNvSpPr/>
          <p:nvPr/>
        </p:nvSpPr>
        <p:spPr>
          <a:xfrm>
            <a:off x="6747133" y="2316704"/>
            <a:ext cx="1891308" cy="401962"/>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Rounded Rectangle 9">
            <a:extLst>
              <a:ext uri="{FF2B5EF4-FFF2-40B4-BE49-F238E27FC236}">
                <a16:creationId xmlns:a16="http://schemas.microsoft.com/office/drawing/2014/main" id="{944AA868-BDB7-4D3B-910C-891FB7B61B42}"/>
              </a:ext>
            </a:extLst>
          </p:cNvPr>
          <p:cNvSpPr/>
          <p:nvPr/>
        </p:nvSpPr>
        <p:spPr>
          <a:xfrm>
            <a:off x="6838563" y="3041019"/>
            <a:ext cx="2199972" cy="1938586"/>
          </a:xfrm>
          <a:prstGeom prst="roundRect">
            <a:avLst/>
          </a:prstGeom>
          <a:blipFill>
            <a:blip r:embed="rId2"/>
            <a:tile tx="0" ty="0" sx="100000" sy="100000" flip="none" algn="tl"/>
          </a:bli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Rounded Rectangle 8">
            <a:extLst>
              <a:ext uri="{FF2B5EF4-FFF2-40B4-BE49-F238E27FC236}">
                <a16:creationId xmlns:a16="http://schemas.microsoft.com/office/drawing/2014/main" id="{F0A7E9BA-453A-4D38-B10F-3F1098DF97C8}"/>
              </a:ext>
            </a:extLst>
          </p:cNvPr>
          <p:cNvSpPr/>
          <p:nvPr/>
        </p:nvSpPr>
        <p:spPr>
          <a:xfrm>
            <a:off x="3396138" y="3050244"/>
            <a:ext cx="2276340" cy="1927867"/>
          </a:xfrm>
          <a:prstGeom prst="roundRect">
            <a:avLst/>
          </a:prstGeom>
          <a:blipFill>
            <a:blip r:embed="rId3"/>
            <a:tile tx="0" ty="0" sx="100000" sy="100000" flip="none" algn="tl"/>
          </a:bli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6" name="Rounded Rectangle 2">
            <a:extLst>
              <a:ext uri="{FF2B5EF4-FFF2-40B4-BE49-F238E27FC236}">
                <a16:creationId xmlns:a16="http://schemas.microsoft.com/office/drawing/2014/main" id="{A498F205-90FD-457E-B6C1-B2DB57742395}"/>
              </a:ext>
            </a:extLst>
          </p:cNvPr>
          <p:cNvSpPr/>
          <p:nvPr/>
        </p:nvSpPr>
        <p:spPr>
          <a:xfrm>
            <a:off x="3516807" y="3075364"/>
            <a:ext cx="2035000" cy="665019"/>
          </a:xfrm>
          <a:prstGeom prst="roundRect">
            <a:avLst/>
          </a:prstGeom>
          <a:blipFill>
            <a:blip r:embed="rId3"/>
            <a:tile tx="0" ty="0" sx="100000" sy="100000" flip="none" algn="tl"/>
          </a:bli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Mạng Q mục tiêu</a:t>
            </a:r>
          </a:p>
        </p:txBody>
      </p:sp>
      <p:sp>
        <p:nvSpPr>
          <p:cNvPr id="77" name="Rounded Rectangle 4">
            <a:extLst>
              <a:ext uri="{FF2B5EF4-FFF2-40B4-BE49-F238E27FC236}">
                <a16:creationId xmlns:a16="http://schemas.microsoft.com/office/drawing/2014/main" id="{D7F17962-ED44-463A-BDFF-7DE532F62811}"/>
              </a:ext>
            </a:extLst>
          </p:cNvPr>
          <p:cNvSpPr/>
          <p:nvPr/>
        </p:nvSpPr>
        <p:spPr>
          <a:xfrm>
            <a:off x="7029112" y="3059821"/>
            <a:ext cx="1818874" cy="665019"/>
          </a:xfrm>
          <a:prstGeom prst="roundRect">
            <a:avLst/>
          </a:prstGeom>
          <a:blipFill>
            <a:blip r:embed="rId2"/>
            <a:tile tx="0" ty="0" sx="100000" sy="100000" flip="none" algn="tl"/>
          </a:blip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Mạng Q hiện tại</a:t>
            </a:r>
          </a:p>
        </p:txBody>
      </p:sp>
      <p:sp>
        <p:nvSpPr>
          <p:cNvPr id="78" name="Rounded Rectangle 6">
            <a:extLst>
              <a:ext uri="{FF2B5EF4-FFF2-40B4-BE49-F238E27FC236}">
                <a16:creationId xmlns:a16="http://schemas.microsoft.com/office/drawing/2014/main" id="{067D8448-7FE8-4E8C-8E57-1B9B343AEFB5}"/>
              </a:ext>
            </a:extLst>
          </p:cNvPr>
          <p:cNvSpPr/>
          <p:nvPr/>
        </p:nvSpPr>
        <p:spPr>
          <a:xfrm>
            <a:off x="5432755" y="5066133"/>
            <a:ext cx="1634836" cy="665019"/>
          </a:xfrm>
          <a:prstGeom prst="roundRect">
            <a:avLst/>
          </a:prstGeom>
          <a:blipFill>
            <a:blip r:embed="rId4"/>
            <a:tile tx="0" ty="0" sx="100000" sy="100000" flip="none" algn="tl"/>
          </a:bli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Đầu vào</a:t>
            </a:r>
          </a:p>
        </p:txBody>
      </p:sp>
      <p:pic>
        <p:nvPicPr>
          <p:cNvPr id="79" name="Picture 78">
            <a:extLst>
              <a:ext uri="{FF2B5EF4-FFF2-40B4-BE49-F238E27FC236}">
                <a16:creationId xmlns:a16="http://schemas.microsoft.com/office/drawing/2014/main" id="{E249D3CB-4D89-420B-8788-ABA9907DC3E3}"/>
              </a:ext>
            </a:extLst>
          </p:cNvPr>
          <p:cNvPicPr>
            <a:picLocks noChangeAspect="1"/>
          </p:cNvPicPr>
          <p:nvPr/>
        </p:nvPicPr>
        <p:blipFill>
          <a:blip r:embed="rId5"/>
          <a:stretch>
            <a:fillRect/>
          </a:stretch>
        </p:blipFill>
        <p:spPr>
          <a:xfrm>
            <a:off x="4015549" y="3750811"/>
            <a:ext cx="1166733" cy="1228793"/>
          </a:xfrm>
          <a:prstGeom prst="rect">
            <a:avLst/>
          </a:prstGeom>
        </p:spPr>
      </p:pic>
      <p:pic>
        <p:nvPicPr>
          <p:cNvPr id="80" name="Picture 79">
            <a:extLst>
              <a:ext uri="{FF2B5EF4-FFF2-40B4-BE49-F238E27FC236}">
                <a16:creationId xmlns:a16="http://schemas.microsoft.com/office/drawing/2014/main" id="{CE1A1C95-C767-4EB2-862D-B03F67C3D7C3}"/>
              </a:ext>
            </a:extLst>
          </p:cNvPr>
          <p:cNvPicPr>
            <a:picLocks noChangeAspect="1"/>
          </p:cNvPicPr>
          <p:nvPr/>
        </p:nvPicPr>
        <p:blipFill>
          <a:blip r:embed="rId5"/>
          <a:stretch>
            <a:fillRect/>
          </a:stretch>
        </p:blipFill>
        <p:spPr>
          <a:xfrm>
            <a:off x="7380127" y="3752802"/>
            <a:ext cx="1172411" cy="1234774"/>
          </a:xfrm>
          <a:prstGeom prst="rect">
            <a:avLst/>
          </a:prstGeom>
        </p:spPr>
      </p:pic>
      <p:cxnSp>
        <p:nvCxnSpPr>
          <p:cNvPr id="81" name="Elbow Connector 11">
            <a:extLst>
              <a:ext uri="{FF2B5EF4-FFF2-40B4-BE49-F238E27FC236}">
                <a16:creationId xmlns:a16="http://schemas.microsoft.com/office/drawing/2014/main" id="{EFFD9FD3-BF2E-4DD0-905D-CAC3CB0577F7}"/>
              </a:ext>
            </a:extLst>
          </p:cNvPr>
          <p:cNvCxnSpPr>
            <a:cxnSpLocks/>
            <a:stCxn id="78" idx="3"/>
            <a:endCxn id="74" idx="2"/>
          </p:cNvCxnSpPr>
          <p:nvPr/>
        </p:nvCxnSpPr>
        <p:spPr>
          <a:xfrm flipV="1">
            <a:off x="7067591" y="4979605"/>
            <a:ext cx="870958" cy="41903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82" name="Elbow Connector 14">
            <a:extLst>
              <a:ext uri="{FF2B5EF4-FFF2-40B4-BE49-F238E27FC236}">
                <a16:creationId xmlns:a16="http://schemas.microsoft.com/office/drawing/2014/main" id="{CA394E01-7F68-4267-85EC-CA447D20D29E}"/>
              </a:ext>
            </a:extLst>
          </p:cNvPr>
          <p:cNvCxnSpPr>
            <a:cxnSpLocks/>
            <a:stCxn id="78" idx="1"/>
            <a:endCxn id="75" idx="2"/>
          </p:cNvCxnSpPr>
          <p:nvPr/>
        </p:nvCxnSpPr>
        <p:spPr>
          <a:xfrm rot="10800000">
            <a:off x="4534309" y="4978111"/>
            <a:ext cx="898447" cy="4205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67A9E5F-14FB-44BF-BABA-53A1741E3663}"/>
              </a:ext>
            </a:extLst>
          </p:cNvPr>
          <p:cNvCxnSpPr>
            <a:cxnSpLocks/>
            <a:stCxn id="74" idx="1"/>
            <a:endCxn id="75" idx="3"/>
          </p:cNvCxnSpPr>
          <p:nvPr/>
        </p:nvCxnSpPr>
        <p:spPr>
          <a:xfrm flipH="1">
            <a:off x="5672478" y="4010312"/>
            <a:ext cx="1166085" cy="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CE238316-34BB-405A-96EB-DDA309A86AD7}"/>
                  </a:ext>
                </a:extLst>
              </p:cNvPr>
              <p:cNvSpPr/>
              <p:nvPr/>
            </p:nvSpPr>
            <p:spPr>
              <a:xfrm>
                <a:off x="3025410" y="2308980"/>
                <a:ext cx="71476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𝑡</m:t>
                              </m:r>
                            </m:sub>
                          </m:sSub>
                        </m:e>
                      </m:d>
                      <m:r>
                        <a:rPr lang="en-US" sz="2000" i="0">
                          <a:latin typeface="Cambria Math" panose="02040503050406030204" pitchFamily="18" charset="0"/>
                        </a:rPr>
                        <m:t>←</m:t>
                      </m:r>
                      <m:r>
                        <a:rPr lang="en-US" sz="2000" i="1">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𝑡</m:t>
                              </m:r>
                            </m:sub>
                          </m:sSub>
                        </m:e>
                      </m:d>
                      <m:r>
                        <a:rPr lang="en-US" sz="2000" i="0">
                          <a:latin typeface="Cambria Math" panose="02040503050406030204" pitchFamily="18" charset="0"/>
                        </a:rPr>
                        <m:t>+</m:t>
                      </m:r>
                      <m:r>
                        <a:rPr lang="en-US" sz="2000" i="1">
                          <a:latin typeface="Cambria Math" panose="02040503050406030204" pitchFamily="18" charset="0"/>
                        </a:rPr>
                        <m:t>𝛼</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0">
                                  <a:latin typeface="Cambria Math" panose="02040503050406030204" pitchFamily="18" charset="0"/>
                                </a:rPr>
                                <m:t>+1</m:t>
                              </m:r>
                            </m:sub>
                          </m:sSub>
                          <m:r>
                            <a:rPr lang="en-US" sz="2000" i="0">
                              <a:latin typeface="Cambria Math" panose="02040503050406030204" pitchFamily="18" charset="0"/>
                            </a:rPr>
                            <m:t>+</m:t>
                          </m:r>
                          <m:r>
                            <a:rPr lang="en-US" sz="2000" i="1">
                              <a:latin typeface="Cambria Math" panose="02040503050406030204" pitchFamily="18" charset="0"/>
                            </a:rPr>
                            <m:t>𝛾</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max</m:t>
                              </m:r>
                            </m:e>
                            <m:sub>
                              <m:r>
                                <a:rPr lang="en-US" sz="2000" i="1">
                                  <a:latin typeface="Cambria Math" panose="02040503050406030204" pitchFamily="18" charset="0"/>
                                </a:rPr>
                                <m:t>𝑎</m:t>
                              </m:r>
                            </m:sub>
                          </m:sSub>
                          <m:r>
                            <a:rPr lang="en-US" sz="2000" i="0">
                              <a:latin typeface="Cambria Math" panose="02040503050406030204" pitchFamily="18" charset="0"/>
                            </a:rPr>
                            <m:t> </m:t>
                          </m:r>
                          <m:r>
                            <a:rPr lang="en-US" sz="2000" i="1">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i="0">
                                      <a:latin typeface="Cambria Math" panose="02040503050406030204" pitchFamily="18" charset="0"/>
                                    </a:rPr>
                                    <m:t>+1</m:t>
                                  </m:r>
                                </m:sub>
                              </m:sSub>
                              <m:r>
                                <a:rPr lang="en-US" sz="2000" i="0">
                                  <a:latin typeface="Cambria Math" panose="02040503050406030204" pitchFamily="18" charset="0"/>
                                </a:rPr>
                                <m:t>,</m:t>
                              </m:r>
                              <m:r>
                                <a:rPr lang="en-US" sz="2000" i="1">
                                  <a:latin typeface="Cambria Math" panose="02040503050406030204" pitchFamily="18" charset="0"/>
                                </a:rPr>
                                <m:t>𝑎</m:t>
                              </m:r>
                            </m:e>
                          </m:d>
                          <m:r>
                            <a:rPr lang="en-US" sz="2000" i="0">
                              <a:latin typeface="Cambria Math" panose="02040503050406030204" pitchFamily="18" charset="0"/>
                            </a:rPr>
                            <m:t>−</m:t>
                          </m:r>
                          <m:r>
                            <a:rPr lang="en-US" sz="2000" i="1">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𝑡</m:t>
                                  </m:r>
                                </m:sub>
                              </m:sSub>
                            </m:e>
                          </m:d>
                          <m:r>
                            <a:rPr lang="en-US" sz="2000" b="0" i="1" smtClean="0">
                              <a:latin typeface="Cambria Math" panose="02040503050406030204" pitchFamily="18" charset="0"/>
                            </a:rPr>
                            <m:t>]</m:t>
                          </m:r>
                        </m:e>
                      </m:d>
                    </m:oMath>
                  </m:oMathPara>
                </a14:m>
                <a:endParaRPr lang="en-US"/>
              </a:p>
            </p:txBody>
          </p:sp>
        </mc:Choice>
        <mc:Fallback xmlns="">
          <p:sp>
            <p:nvSpPr>
              <p:cNvPr id="84" name="Rectangle 83">
                <a:extLst>
                  <a:ext uri="{FF2B5EF4-FFF2-40B4-BE49-F238E27FC236}">
                    <a16:creationId xmlns:a16="http://schemas.microsoft.com/office/drawing/2014/main" id="{CE238316-34BB-405A-96EB-DDA309A86AD7}"/>
                  </a:ext>
                </a:extLst>
              </p:cNvPr>
              <p:cNvSpPr>
                <a:spLocks noRot="1" noChangeAspect="1" noMove="1" noResize="1" noEditPoints="1" noAdjustHandles="1" noChangeArrowheads="1" noChangeShapeType="1" noTextEdit="1"/>
              </p:cNvSpPr>
              <p:nvPr/>
            </p:nvSpPr>
            <p:spPr>
              <a:xfrm>
                <a:off x="3025410" y="2308980"/>
                <a:ext cx="7147662" cy="400110"/>
              </a:xfrm>
              <a:prstGeom prst="rect">
                <a:avLst/>
              </a:prstGeom>
              <a:blipFill>
                <a:blip r:embed="rId6"/>
                <a:stretch>
                  <a:fillRect t="-127692" b="-193846"/>
                </a:stretch>
              </a:blipFill>
            </p:spPr>
            <p:txBody>
              <a:bodyPr/>
              <a:lstStyle/>
              <a:p>
                <a:r>
                  <a:rPr lang="en-US">
                    <a:noFill/>
                  </a:rPr>
                  <a:t> </a:t>
                </a:r>
              </a:p>
            </p:txBody>
          </p:sp>
        </mc:Fallback>
      </mc:AlternateContent>
      <p:cxnSp>
        <p:nvCxnSpPr>
          <p:cNvPr id="85" name="Elbow Connector 22">
            <a:extLst>
              <a:ext uri="{FF2B5EF4-FFF2-40B4-BE49-F238E27FC236}">
                <a16:creationId xmlns:a16="http://schemas.microsoft.com/office/drawing/2014/main" id="{266E8E79-5DB0-48AB-8429-F0A9E2F29797}"/>
              </a:ext>
            </a:extLst>
          </p:cNvPr>
          <p:cNvCxnSpPr>
            <a:cxnSpLocks/>
            <a:stCxn id="75" idx="0"/>
            <a:endCxn id="73" idx="2"/>
          </p:cNvCxnSpPr>
          <p:nvPr/>
        </p:nvCxnSpPr>
        <p:spPr>
          <a:xfrm rot="5400000" flipH="1" flipV="1">
            <a:off x="5947758" y="1305216"/>
            <a:ext cx="331578" cy="31584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27">
            <a:extLst>
              <a:ext uri="{FF2B5EF4-FFF2-40B4-BE49-F238E27FC236}">
                <a16:creationId xmlns:a16="http://schemas.microsoft.com/office/drawing/2014/main" id="{EAE66CAD-49A7-4126-B9F2-CA492918BE26}"/>
              </a:ext>
            </a:extLst>
          </p:cNvPr>
          <p:cNvCxnSpPr>
            <a:cxnSpLocks/>
            <a:stCxn id="77" idx="0"/>
            <a:endCxn id="72" idx="2"/>
          </p:cNvCxnSpPr>
          <p:nvPr/>
        </p:nvCxnSpPr>
        <p:spPr>
          <a:xfrm rot="5400000" flipH="1" flipV="1">
            <a:off x="8554496" y="2102720"/>
            <a:ext cx="341155" cy="15730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838D566-D2A8-4C5A-878B-ABFEB2C3A5C3}"/>
              </a:ext>
            </a:extLst>
          </p:cNvPr>
          <p:cNvSpPr txBox="1"/>
          <p:nvPr/>
        </p:nvSpPr>
        <p:spPr>
          <a:xfrm>
            <a:off x="1588017" y="2330457"/>
            <a:ext cx="3027319"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Q </a:t>
            </a:r>
            <a:r>
              <a:rPr lang="en-US">
                <a:latin typeface="Times New Roman" panose="02020603050405020304" pitchFamily="18" charset="0"/>
                <a:cs typeface="Times New Roman" panose="02020603050405020304" pitchFamily="18" charset="0"/>
              </a:rPr>
              <a:t> evalute </a:t>
            </a:r>
            <a:r>
              <a:rPr lang="en-US" sz="1800"/>
              <a:t>:</a:t>
            </a:r>
          </a:p>
        </p:txBody>
      </p:sp>
    </p:spTree>
    <p:extLst>
      <p:ext uri="{BB962C8B-B14F-4D97-AF65-F5344CB8AC3E}">
        <p14:creationId xmlns:p14="http://schemas.microsoft.com/office/powerpoint/2010/main" val="1725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640" y="1537855"/>
            <a:ext cx="8347365" cy="1191491"/>
          </a:xfrm>
        </p:spPr>
        <p:txBody>
          <a:bodyPr>
            <a:normAutofit/>
          </a:bodyPr>
          <a:lstStyle/>
          <a:p>
            <a:r>
              <a:rPr lang="en-US" sz="2000">
                <a:latin typeface="Times New Roman" panose="02020603050405020304" pitchFamily="18" charset="0"/>
                <a:cs typeface="Times New Roman" panose="02020603050405020304" pitchFamily="18" charset="0"/>
              </a:rPr>
              <a:t>Mô hình điều khiển cánh tay robot sử dụng Deep reinforcement learning</a:t>
            </a:r>
            <a:br>
              <a:rPr lang="en-US"/>
            </a:br>
            <a:endParaRPr lang="en-US"/>
          </a:p>
        </p:txBody>
      </p:sp>
      <p:pic>
        <p:nvPicPr>
          <p:cNvPr id="5" name="Picture 4"/>
          <p:cNvPicPr>
            <a:picLocks noChangeAspect="1"/>
          </p:cNvPicPr>
          <p:nvPr/>
        </p:nvPicPr>
        <p:blipFill>
          <a:blip r:embed="rId2"/>
          <a:stretch>
            <a:fillRect/>
          </a:stretch>
        </p:blipFill>
        <p:spPr>
          <a:xfrm>
            <a:off x="2526285" y="2550400"/>
            <a:ext cx="7602075" cy="3540280"/>
          </a:xfrm>
          <a:prstGeom prst="rect">
            <a:avLst/>
          </a:prstGeom>
        </p:spPr>
      </p:pic>
      <p:sp>
        <p:nvSpPr>
          <p:cNvPr id="6" name="Rectangle 5"/>
          <p:cNvSpPr/>
          <p:nvPr/>
        </p:nvSpPr>
        <p:spPr>
          <a:xfrm>
            <a:off x="4471059" y="767320"/>
            <a:ext cx="8215745" cy="461665"/>
          </a:xfrm>
          <a:prstGeom prst="rect">
            <a:avLst/>
          </a:prstGeom>
        </p:spPr>
        <p:txBody>
          <a:bodyPr wrap="square">
            <a:spAutoFit/>
          </a:bodyPr>
          <a:lstStyle/>
          <a:p>
            <a:r>
              <a:rPr lang="en-US" sz="2400" b="1">
                <a:latin typeface="Times New Roman" panose="02020603050405020304" pitchFamily="18" charset="0"/>
                <a:cs typeface="Times New Roman" panose="02020603050405020304" pitchFamily="18" charset="0"/>
              </a:rPr>
              <a:t>2. Nền tảng lí thuyết</a:t>
            </a:r>
            <a:endParaRPr lang="en-US" sz="2400" b="1"/>
          </a:p>
        </p:txBody>
      </p:sp>
    </p:spTree>
    <p:extLst>
      <p:ext uri="{BB962C8B-B14F-4D97-AF65-F5344CB8AC3E}">
        <p14:creationId xmlns:p14="http://schemas.microsoft.com/office/powerpoint/2010/main" val="370008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1BAB-F147-427B-9F08-789112C11083}"/>
              </a:ext>
            </a:extLst>
          </p:cNvPr>
          <p:cNvSpPr>
            <a:spLocks noGrp="1"/>
          </p:cNvSpPr>
          <p:nvPr>
            <p:ph type="title"/>
          </p:nvPr>
        </p:nvSpPr>
        <p:spPr>
          <a:xfrm>
            <a:off x="1141023" y="875254"/>
            <a:ext cx="9601196" cy="1303867"/>
          </a:xfrm>
        </p:spPr>
        <p:txBody>
          <a:bodyPr>
            <a:normAutofit/>
          </a:bodyPr>
          <a:lstStyle/>
          <a:p>
            <a:r>
              <a:rPr lang="en-US" sz="2400" b="1">
                <a:latin typeface="Times New Roman" panose="02020603050405020304" pitchFamily="18" charset="0"/>
                <a:cs typeface="Times New Roman" panose="02020603050405020304" pitchFamily="18" charset="0"/>
              </a:rPr>
              <a:t>3. Triển khai chương trình</a:t>
            </a:r>
          </a:p>
        </p:txBody>
      </p:sp>
      <p:sp>
        <p:nvSpPr>
          <p:cNvPr id="4" name="TextBox 3">
            <a:extLst>
              <a:ext uri="{FF2B5EF4-FFF2-40B4-BE49-F238E27FC236}">
                <a16:creationId xmlns:a16="http://schemas.microsoft.com/office/drawing/2014/main" id="{580E17C5-A6DE-4832-806B-73F671C9DD53}"/>
              </a:ext>
            </a:extLst>
          </p:cNvPr>
          <p:cNvSpPr txBox="1"/>
          <p:nvPr/>
        </p:nvSpPr>
        <p:spPr>
          <a:xfrm>
            <a:off x="1365661" y="1994455"/>
            <a:ext cx="7018317"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a) Sơ đồ chương trình</a:t>
            </a:r>
          </a:p>
        </p:txBody>
      </p:sp>
      <p:pic>
        <p:nvPicPr>
          <p:cNvPr id="6" name="Picture 5">
            <a:extLst>
              <a:ext uri="{FF2B5EF4-FFF2-40B4-BE49-F238E27FC236}">
                <a16:creationId xmlns:a16="http://schemas.microsoft.com/office/drawing/2014/main" id="{A182A47C-16F9-45E1-AA9D-7FBEE72E3684}"/>
              </a:ext>
            </a:extLst>
          </p:cNvPr>
          <p:cNvPicPr>
            <a:picLocks noChangeAspect="1"/>
          </p:cNvPicPr>
          <p:nvPr/>
        </p:nvPicPr>
        <p:blipFill>
          <a:blip r:embed="rId2"/>
          <a:stretch>
            <a:fillRect/>
          </a:stretch>
        </p:blipFill>
        <p:spPr>
          <a:xfrm>
            <a:off x="1864425" y="2464130"/>
            <a:ext cx="7962405" cy="3675413"/>
          </a:xfrm>
          <a:prstGeom prst="rect">
            <a:avLst/>
          </a:prstGeom>
        </p:spPr>
      </p:pic>
    </p:spTree>
    <p:extLst>
      <p:ext uri="{BB962C8B-B14F-4D97-AF65-F5344CB8AC3E}">
        <p14:creationId xmlns:p14="http://schemas.microsoft.com/office/powerpoint/2010/main" val="366168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957A-A9E8-44F4-B17A-7AE95816E528}"/>
              </a:ext>
            </a:extLst>
          </p:cNvPr>
          <p:cNvSpPr>
            <a:spLocks noGrp="1"/>
          </p:cNvSpPr>
          <p:nvPr>
            <p:ph type="title"/>
          </p:nvPr>
        </p:nvSpPr>
        <p:spPr>
          <a:xfrm>
            <a:off x="-1964375" y="1573414"/>
            <a:ext cx="9601196" cy="1303867"/>
          </a:xfrm>
        </p:spPr>
        <p:txBody>
          <a:bodyPr>
            <a:normAutofit/>
          </a:bodyPr>
          <a:lstStyle/>
          <a:p>
            <a:r>
              <a:rPr lang="en-US" sz="2000">
                <a:latin typeface="Times New Roman" panose="02020603050405020304" pitchFamily="18" charset="0"/>
                <a:cs typeface="Times New Roman" panose="02020603050405020304" pitchFamily="18" charset="0"/>
              </a:rPr>
              <a:t>b) Môi trường mô phỏng:</a:t>
            </a:r>
          </a:p>
        </p:txBody>
      </p:sp>
      <p:sp>
        <p:nvSpPr>
          <p:cNvPr id="3" name="Content Placeholder 2">
            <a:extLst>
              <a:ext uri="{FF2B5EF4-FFF2-40B4-BE49-F238E27FC236}">
                <a16:creationId xmlns:a16="http://schemas.microsoft.com/office/drawing/2014/main" id="{E4C1957F-3F95-4802-A06D-2DCCF5AAFE0C}"/>
              </a:ext>
            </a:extLst>
          </p:cNvPr>
          <p:cNvSpPr>
            <a:spLocks noGrp="1"/>
          </p:cNvSpPr>
          <p:nvPr>
            <p:ph idx="1"/>
          </p:nvPr>
        </p:nvSpPr>
        <p:spPr/>
        <p:txBody>
          <a:bodyPr/>
          <a:lstStyle/>
          <a:p>
            <a:r>
              <a:rPr lang="en-US" sz="2000">
                <a:latin typeface="Times New Roman" panose="02020603050405020304" pitchFamily="18" charset="0"/>
                <a:cs typeface="Times New Roman" panose="02020603050405020304" pitchFamily="18" charset="0"/>
              </a:rPr>
              <a:t>Nhóm sử dụng môi trường mô phỏng OpenAI GYM và robot Kuka-7DOF trong thư viện Pybullet.</a:t>
            </a:r>
          </a:p>
          <a:p>
            <a:r>
              <a:rPr lang="en-US" sz="2000">
                <a:latin typeface="Times New Roman" panose="02020603050405020304" pitchFamily="18" charset="0"/>
                <a:cs typeface="Times New Roman" panose="02020603050405020304" pitchFamily="18" charset="0"/>
              </a:rPr>
              <a:t>Môi trường bao gồm robot tay máy Kuka và một đối tượng cần gắp nằm ở vị trí ngẫu nhiên trong không gian làm việc của robot.</a:t>
            </a:r>
          </a:p>
          <a:p>
            <a:r>
              <a:rPr lang="en-US" sz="2000">
                <a:latin typeface="Times New Roman" panose="02020603050405020304" pitchFamily="18" charset="0"/>
                <a:cs typeface="Times New Roman" panose="02020603050405020304" pitchFamily="18" charset="0"/>
              </a:rPr>
              <a:t>Nhiệm vụ robot là học cách di chuyển đến và gắp vật.</a:t>
            </a:r>
          </a:p>
          <a:p>
            <a:r>
              <a:rPr lang="en-US" sz="2000">
                <a:latin typeface="Times New Roman" panose="02020603050405020304" pitchFamily="18" charset="0"/>
                <a:cs typeface="Times New Roman" panose="02020603050405020304" pitchFamily="18" charset="0"/>
              </a:rPr>
              <a:t>Mỗi một episode robot thực hiện tối đa 500 bước. Với</a:t>
            </a:r>
          </a:p>
          <a:p>
            <a:pPr marL="0" indent="0">
              <a:buNone/>
            </a:pPr>
            <a:r>
              <a:rPr lang="en-US" sz="2000">
                <a:latin typeface="Times New Roman" panose="02020603050405020304" pitchFamily="18" charset="0"/>
                <a:cs typeface="Times New Roman" panose="02020603050405020304" pitchFamily="18" charset="0"/>
              </a:rPr>
              <a:t> mỗi bước di chuyển tay công tác dịch chuyển 0.01 (m)</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3678A2B-DDD9-46E3-8341-308F8CEF1ECB}"/>
              </a:ext>
            </a:extLst>
          </p:cNvPr>
          <p:cNvPicPr>
            <a:picLocks noChangeAspect="1"/>
          </p:cNvPicPr>
          <p:nvPr/>
        </p:nvPicPr>
        <p:blipFill>
          <a:blip r:embed="rId2"/>
          <a:stretch>
            <a:fillRect/>
          </a:stretch>
        </p:blipFill>
        <p:spPr>
          <a:xfrm>
            <a:off x="7895847" y="3724388"/>
            <a:ext cx="2946323" cy="2480467"/>
          </a:xfrm>
          <a:prstGeom prst="rect">
            <a:avLst/>
          </a:prstGeom>
        </p:spPr>
      </p:pic>
      <p:sp>
        <p:nvSpPr>
          <p:cNvPr id="6" name="TextBox 5">
            <a:extLst>
              <a:ext uri="{FF2B5EF4-FFF2-40B4-BE49-F238E27FC236}">
                <a16:creationId xmlns:a16="http://schemas.microsoft.com/office/drawing/2014/main" id="{390822CD-A3F3-4F12-83D8-A1548B8DC035}"/>
              </a:ext>
            </a:extLst>
          </p:cNvPr>
          <p:cNvSpPr txBox="1"/>
          <p:nvPr/>
        </p:nvSpPr>
        <p:spPr>
          <a:xfrm>
            <a:off x="4643251" y="921074"/>
            <a:ext cx="708956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3. Triển khai chương trình</a:t>
            </a:r>
            <a:endParaRPr lang="en-US" sz="2400"/>
          </a:p>
        </p:txBody>
      </p:sp>
    </p:spTree>
    <p:extLst>
      <p:ext uri="{BB962C8B-B14F-4D97-AF65-F5344CB8AC3E}">
        <p14:creationId xmlns:p14="http://schemas.microsoft.com/office/powerpoint/2010/main" val="17180591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638</TotalTime>
  <Words>1117</Words>
  <Application>Microsoft Office PowerPoint</Application>
  <PresentationFormat>Widescreen</PresentationFormat>
  <Paragraphs>136</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Cambria Math</vt:lpstr>
      <vt:lpstr>Courier New</vt:lpstr>
      <vt:lpstr>Garamond</vt:lpstr>
      <vt:lpstr>Georgia</vt:lpstr>
      <vt:lpstr>Times New Roman</vt:lpstr>
      <vt:lpstr>Wingdings</vt:lpstr>
      <vt:lpstr>Organic</vt:lpstr>
      <vt:lpstr>Ứng dụng học sâu tăng cường vào bài toán điều khiển tay máy</vt:lpstr>
      <vt:lpstr>Nội dung</vt:lpstr>
      <vt:lpstr>1. Giới thiệu</vt:lpstr>
      <vt:lpstr>1. Giới thiệu</vt:lpstr>
      <vt:lpstr>2. Nền tảng lí thuyết</vt:lpstr>
      <vt:lpstr>2. Nền tảng lí thuyết </vt:lpstr>
      <vt:lpstr>Mô hình điều khiển cánh tay robot sử dụng Deep reinforcement learning </vt:lpstr>
      <vt:lpstr>3. Triển khai chương trình</vt:lpstr>
      <vt:lpstr>b) Môi trường mô phỏng:</vt:lpstr>
      <vt:lpstr>c) Phương pháp sử dụng</vt:lpstr>
      <vt:lpstr>PowerPoint Presentation</vt:lpstr>
      <vt:lpstr>PowerPoint Presentation</vt:lpstr>
      <vt:lpstr>PowerPoint Presentation</vt:lpstr>
      <vt:lpstr>4. Kết quả đánh giá</vt:lpstr>
      <vt:lpstr>PowerPoint Presentation</vt:lpstr>
      <vt:lpstr>PowerPoint Presentation</vt:lpstr>
      <vt:lpstr>PowerPoint Presentation</vt:lpstr>
      <vt:lpstr>4. Kết quả đánh giá </vt:lpstr>
      <vt:lpstr>5.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học sâu tăng cường vào bài toán điều khiển tay máy</dc:title>
  <dc:creator>Nguyễn Thế Hưởng</dc:creator>
  <cp:lastModifiedBy>Nguyễn Thế Hưởng</cp:lastModifiedBy>
  <cp:revision>42</cp:revision>
  <dcterms:created xsi:type="dcterms:W3CDTF">2021-11-22T16:30:04Z</dcterms:created>
  <dcterms:modified xsi:type="dcterms:W3CDTF">2021-12-26T15:48:16Z</dcterms:modified>
</cp:coreProperties>
</file>